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35" r:id="rId2"/>
    <p:sldId id="336" r:id="rId3"/>
    <p:sldId id="343" r:id="rId4"/>
    <p:sldId id="337" r:id="rId5"/>
    <p:sldId id="338" r:id="rId6"/>
    <p:sldId id="340" r:id="rId7"/>
    <p:sldId id="344" r:id="rId8"/>
    <p:sldId id="355" r:id="rId9"/>
    <p:sldId id="346" r:id="rId10"/>
    <p:sldId id="347" r:id="rId11"/>
    <p:sldId id="348" r:id="rId12"/>
    <p:sldId id="349" r:id="rId13"/>
    <p:sldId id="350" r:id="rId14"/>
    <p:sldId id="351" r:id="rId15"/>
    <p:sldId id="358" r:id="rId16"/>
    <p:sldId id="376" r:id="rId17"/>
    <p:sldId id="354" r:id="rId18"/>
    <p:sldId id="318" r:id="rId19"/>
    <p:sldId id="35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57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959697"/>
    <a:srgbClr val="C4C7CE"/>
    <a:srgbClr val="AD92ED"/>
    <a:srgbClr val="4FC1E9"/>
    <a:srgbClr val="CDD0DA"/>
    <a:srgbClr val="FA8150"/>
    <a:srgbClr val="E37553"/>
    <a:srgbClr val="E0653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74" autoAdjust="0"/>
  </p:normalViewPr>
  <p:slideViewPr>
    <p:cSldViewPr>
      <p:cViewPr varScale="1">
        <p:scale>
          <a:sx n="152" d="100"/>
          <a:sy n="152" d="100"/>
        </p:scale>
        <p:origin x="366" y="1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2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75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51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97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48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83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5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© Templateswise.com - Electric Car PP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244408" y="5041107"/>
            <a:ext cx="899592" cy="10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6F4AD1-5928-4DC6-A39B-EA454BA69167}" type="datetime1">
              <a:rPr lang="en-US" altLang="ko-KR" smtClean="0"/>
              <a:t>11/12/2020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5115457" y="147180"/>
            <a:ext cx="805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74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84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 userDrawn="1"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" name="Rechteck 10"/>
          <p:cNvSpPr/>
          <p:nvPr userDrawn="1"/>
        </p:nvSpPr>
        <p:spPr>
          <a:xfrm>
            <a:off x="170784" y="720368"/>
            <a:ext cx="8623873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 userDrawn="1"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#04 </a:t>
            </a:r>
            <a:r>
              <a:rPr lang="de-DE" sz="2100" b="1" spc="225" dirty="0">
                <a:latin typeface="Century Gothic" panose="020B0502020202020204" pitchFamily="34" charset="0"/>
              </a:rPr>
              <a:t>Crawling &amp; Database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5" name="Ellipse 2"/>
          <p:cNvSpPr/>
          <p:nvPr userDrawn="1"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4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E39-5D12-4114-B189-505ACFC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B951-F796-4939-8F22-104EFDB3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0F416-7217-495C-82C6-6EEDD9FC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1DD5-C392-4F27-924F-6497F3022A93}" type="datetimeFigureOut">
              <a:rPr lang="ko-KR" altLang="en-US" smtClean="0"/>
              <a:t>2020-11-12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CA49E-DA99-4F14-8BCF-689665A5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E9A1A-96B1-4750-8A41-B7E3695C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5E00C-709B-48AB-AC5A-2595C55E4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060E228-D511-4D6D-AA0E-2047132E2F04}" type="datetime1">
              <a:rPr lang="en-US" altLang="ko-KR" smtClean="0"/>
              <a:t>11/12/2020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90" r:id="rId3"/>
    <p:sldLayoutId id="2147483692" r:id="rId4"/>
    <p:sldLayoutId id="2147483693" r:id="rId5"/>
    <p:sldLayoutId id="214748369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0.49:500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2.png"/><Relationship Id="rId4" Type="http://schemas.openxmlformats.org/officeDocument/2006/relationships/image" Target="../media/image17.emf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/>
        </p:nvSpPr>
        <p:spPr>
          <a:xfrm>
            <a:off x="320128" y="4739457"/>
            <a:ext cx="245167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dirty="0">
                <a:latin typeface="Century Gothic" panose="020B0502020202020204" pitchFamily="34" charset="0"/>
              </a:rPr>
              <a:t>junhyeon-Juhyeon-Minji-Sohee</a:t>
            </a:r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1950666"/>
            <a:ext cx="21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A.E.I.O.U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507534" y="2475642"/>
            <a:ext cx="2195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300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11" name="Textfeld 7"/>
          <p:cNvSpPr txBox="1"/>
          <p:nvPr/>
        </p:nvSpPr>
        <p:spPr>
          <a:xfrm>
            <a:off x="7812360" y="232010"/>
            <a:ext cx="1296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By Team ; Vision</a:t>
            </a:r>
          </a:p>
        </p:txBody>
      </p:sp>
      <p:sp>
        <p:nvSpPr>
          <p:cNvPr id="2" name="Textfeld 7">
            <a:extLst>
              <a:ext uri="{FF2B5EF4-FFF2-40B4-BE49-F238E27FC236}">
                <a16:creationId xmlns:a16="http://schemas.microsoft.com/office/drawing/2014/main" id="{94EE1855-ED72-4F52-A5BA-ADEB94F2B873}"/>
              </a:ext>
            </a:extLst>
          </p:cNvPr>
          <p:cNvSpPr txBox="1"/>
          <p:nvPr/>
        </p:nvSpPr>
        <p:spPr>
          <a:xfrm>
            <a:off x="6084168" y="1079586"/>
            <a:ext cx="28083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A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nywhere Anytime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E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V charging station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I</a:t>
            </a:r>
            <a:r>
              <a:rPr lang="en-US" altLang="ko-KR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ntelligent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O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ptimal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U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(for you)</a:t>
            </a:r>
            <a:endParaRPr lang="de-DE" sz="2000" dirty="0">
              <a:solidFill>
                <a:schemeClr val="tx2">
                  <a:lumMod val="40000"/>
                  <a:lumOff val="6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3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grpSp>
        <p:nvGrpSpPr>
          <p:cNvPr id="44" name="그룹 43"/>
          <p:cNvGrpSpPr/>
          <p:nvPr/>
        </p:nvGrpSpPr>
        <p:grpSpPr>
          <a:xfrm>
            <a:off x="1187624" y="-20538"/>
            <a:ext cx="7050745" cy="4438726"/>
            <a:chOff x="1187624" y="-20538"/>
            <a:chExt cx="7050745" cy="4438726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079316" y="2055931"/>
              <a:ext cx="2989610" cy="1175493"/>
              <a:chOff x="1949879" y="2491604"/>
              <a:chExt cx="3887440" cy="1430637"/>
            </a:xfrm>
          </p:grpSpPr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1949879" y="2500997"/>
                <a:ext cx="3887431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1949879" y="2491604"/>
                <a:ext cx="3887440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759947"/>
              <a:ext cx="2791796" cy="1175493"/>
              <a:chOff x="2132906" y="2491604"/>
              <a:chExt cx="3630220" cy="1430637"/>
            </a:xfrm>
          </p:grpSpPr>
          <p:sp>
            <p:nvSpPr>
              <p:cNvPr id="61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47" name="Прямая соединительная линия 13"/>
            <p:cNvCxnSpPr>
              <a:cxnSpLocks/>
              <a:stCxn id="30" idx="0"/>
              <a:endCxn id="49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49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0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3242695"/>
              <a:ext cx="2791796" cy="1175493"/>
              <a:chOff x="2132906" y="2491604"/>
              <a:chExt cx="3630220" cy="1430637"/>
            </a:xfrm>
          </p:grpSpPr>
          <p:sp>
            <p:nvSpPr>
              <p:cNvPr id="5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351436" y="1054467"/>
              <a:ext cx="2473754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4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</a:t>
              </a:r>
              <a:r>
                <a:rPr lang="ko-KR" altLang="en-US" sz="16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389512" y="1130039"/>
              <a:ext cx="2848857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전기 차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증가량과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이용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Groupby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 지역별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033527" y="2359742"/>
              <a:ext cx="3066865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수요량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파악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187624" y="2422959"/>
              <a:ext cx="3106941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전국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17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 시도광역시의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충전량으로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미래에 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필요한 충전기 수량 파악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686463" y="3507854"/>
              <a:ext cx="1803699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479013" y="3723878"/>
              <a:ext cx="2565126" cy="43050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- 2021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충전기 추가 설치가 필요한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지역 선출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78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#06-1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8027" y="3795886"/>
            <a:ext cx="7234413" cy="1152128"/>
            <a:chOff x="1137961" y="2265936"/>
            <a:chExt cx="7234413" cy="1601958"/>
          </a:xfrm>
        </p:grpSpPr>
        <p:grpSp>
          <p:nvGrpSpPr>
            <p:cNvPr id="36" name="그룹 35"/>
            <p:cNvGrpSpPr/>
            <p:nvPr/>
          </p:nvGrpSpPr>
          <p:grpSpPr>
            <a:xfrm>
              <a:off x="1137961" y="2265936"/>
              <a:ext cx="6997861" cy="1601958"/>
              <a:chOff x="777921" y="1419622"/>
              <a:chExt cx="6997861" cy="1601958"/>
            </a:xfrm>
          </p:grpSpPr>
          <p:cxnSp>
            <p:nvCxnSpPr>
              <p:cNvPr id="38" name="직선 화살표 연결선 37"/>
              <p:cNvCxnSpPr/>
              <p:nvPr/>
            </p:nvCxnSpPr>
            <p:spPr>
              <a:xfrm>
                <a:off x="6821963" y="2571750"/>
                <a:ext cx="518440" cy="3033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오각형 38"/>
              <p:cNvSpPr/>
              <p:nvPr/>
            </p:nvSpPr>
            <p:spPr>
              <a:xfrm>
                <a:off x="777921" y="1638237"/>
                <a:ext cx="1396245" cy="1383343"/>
              </a:xfrm>
              <a:prstGeom prst="homePlate">
                <a:avLst>
                  <a:gd name="adj" fmla="val 270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월 전기차 데이터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83542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3941643" y="1636271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미래에 필요한 지역별 충전기 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11960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Calculation</a:t>
                </a:r>
              </a:p>
            </p:txBody>
          </p:sp>
          <p:sp>
            <p:nvSpPr>
              <p:cNvPr id="43" name="갈매기형 수장 42"/>
              <p:cNvSpPr/>
              <p:nvPr/>
            </p:nvSpPr>
            <p:spPr>
              <a:xfrm>
                <a:off x="5831566" y="1635646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추가 설치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 표시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44208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Map</a:t>
                </a:r>
              </a:p>
            </p:txBody>
          </p:sp>
          <p:sp>
            <p:nvSpPr>
              <p:cNvPr id="45" name="갈매기형 수장 44"/>
              <p:cNvSpPr/>
              <p:nvPr/>
            </p:nvSpPr>
            <p:spPr>
              <a:xfrm>
                <a:off x="2069639" y="1636271"/>
                <a:ext cx="1944216" cy="1382718"/>
              </a:xfrm>
              <a:prstGeom prst="chevron">
                <a:avLst>
                  <a:gd name="adj" fmla="val 2879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 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전기차 </a:t>
                </a:r>
                <a:r>
                  <a:rPr lang="ko-KR" altLang="en-US" sz="1100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증가량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 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483768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Compare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7828409" y="2485175"/>
              <a:ext cx="543965" cy="1382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아래쪽 화살표 46"/>
          <p:cNvSpPr/>
          <p:nvPr/>
        </p:nvSpPr>
        <p:spPr>
          <a:xfrm rot="16200000">
            <a:off x="4380578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5576" y="411510"/>
            <a:ext cx="3296318" cy="3384376"/>
            <a:chOff x="467544" y="411510"/>
            <a:chExt cx="3296318" cy="3384376"/>
          </a:xfrm>
        </p:grpSpPr>
        <p:grpSp>
          <p:nvGrpSpPr>
            <p:cNvPr id="8" name="그룹 7"/>
            <p:cNvGrpSpPr/>
            <p:nvPr/>
          </p:nvGrpSpPr>
          <p:grpSpPr>
            <a:xfrm>
              <a:off x="467544" y="411510"/>
              <a:ext cx="3296318" cy="3384376"/>
              <a:chOff x="1059658" y="339502"/>
              <a:chExt cx="3296318" cy="3384376"/>
            </a:xfrm>
          </p:grpSpPr>
          <p:sp>
            <p:nvSpPr>
              <p:cNvPr id="33" name="사각형: 둥근 모서리 19">
                <a:extLst>
                  <a:ext uri="{FF2B5EF4-FFF2-40B4-BE49-F238E27FC236}">
                    <a16:creationId xmlns:a16="http://schemas.microsoft.com/office/drawing/2014/main" id="{C7840BF7-CF56-46A4-962C-FB477FF18FAC}"/>
                  </a:ext>
                </a:extLst>
              </p:cNvPr>
              <p:cNvSpPr/>
              <p:nvPr/>
            </p:nvSpPr>
            <p:spPr>
              <a:xfrm>
                <a:off x="1059658" y="555527"/>
                <a:ext cx="3296318" cy="31683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259632" y="339502"/>
                <a:ext cx="2952328" cy="2808312"/>
                <a:chOff x="1259632" y="339502"/>
                <a:chExt cx="2952328" cy="2808312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259632" y="1131590"/>
                  <a:ext cx="2952328" cy="2016224"/>
                  <a:chOff x="1259632" y="1294513"/>
                  <a:chExt cx="2952328" cy="2016224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39" t="9569" r="20683" b="5776"/>
                  <a:stretch/>
                </p:blipFill>
                <p:spPr>
                  <a:xfrm>
                    <a:off x="1259632" y="1491630"/>
                    <a:ext cx="1169399" cy="1169400"/>
                  </a:xfrm>
                  <a:prstGeom prst="rect">
                    <a:avLst/>
                  </a:prstGeom>
                </p:spPr>
              </p:pic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892" t="11085" r="23029" b="8580"/>
                  <a:stretch/>
                </p:blipFill>
                <p:spPr>
                  <a:xfrm>
                    <a:off x="2799842" y="1303648"/>
                    <a:ext cx="1412118" cy="1412118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4957" y="2355726"/>
                    <a:ext cx="2058997" cy="955011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036362" y="1366521"/>
                    <a:ext cx="9675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44%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증가</a:t>
                    </a:r>
                  </a:p>
                </p:txBody>
              </p:sp>
              <p:sp>
                <p:nvSpPr>
                  <p:cNvPr id="65" name="아래쪽 화살표 64"/>
                  <p:cNvSpPr/>
                  <p:nvPr/>
                </p:nvSpPr>
                <p:spPr>
                  <a:xfrm rot="10800000">
                    <a:off x="2859858" y="1294513"/>
                    <a:ext cx="220536" cy="333481"/>
                  </a:xfrm>
                  <a:prstGeom prst="downArrow">
                    <a:avLst>
                      <a:gd name="adj1" fmla="val 41310"/>
                      <a:gd name="adj2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1856450" y="339502"/>
                  <a:ext cx="1579472" cy="3385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전기차 </a:t>
                  </a:r>
                  <a:r>
                    <a:rPr lang="ko-KR" altLang="en-US" sz="1600" dirty="0" err="1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증가량</a:t>
                  </a:r>
                  <a:endParaRPr lang="ko-KR" altLang="en-US" sz="1600" dirty="0">
                    <a:solidFill>
                      <a:schemeClr val="accent4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683568" y="1059582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9752" y="915566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2021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04048" y="411510"/>
            <a:ext cx="3312368" cy="3434898"/>
            <a:chOff x="5220072" y="320865"/>
            <a:chExt cx="3312368" cy="3434898"/>
          </a:xfrm>
        </p:grpSpPr>
        <p:sp>
          <p:nvSpPr>
            <p:cNvPr id="48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5220072" y="555527"/>
              <a:ext cx="3312368" cy="32002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944056" y="320865"/>
              <a:ext cx="2003622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추가 설치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"/>
          <a:stretch/>
        </p:blipFill>
        <p:spPr>
          <a:xfrm>
            <a:off x="5580112" y="790111"/>
            <a:ext cx="2270211" cy="29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#05-2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66" name="그룹 65"/>
          <p:cNvGrpSpPr/>
          <p:nvPr/>
        </p:nvGrpSpPr>
        <p:grpSpPr>
          <a:xfrm>
            <a:off x="941895" y="715307"/>
            <a:ext cx="7311729" cy="4428193"/>
            <a:chOff x="941895" y="715307"/>
            <a:chExt cx="7311729" cy="4428193"/>
          </a:xfrm>
        </p:grpSpPr>
        <p:grpSp>
          <p:nvGrpSpPr>
            <p:cNvPr id="67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68990" y="3232035"/>
              <a:ext cx="2791796" cy="1175493"/>
              <a:chOff x="2132906" y="2491604"/>
              <a:chExt cx="3630220" cy="1430637"/>
            </a:xfrm>
          </p:grpSpPr>
          <p:sp>
            <p:nvSpPr>
              <p:cNvPr id="7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8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73017" y="1707654"/>
              <a:ext cx="2791796" cy="1175493"/>
              <a:chOff x="2132906" y="2491604"/>
              <a:chExt cx="3630220" cy="1430637"/>
            </a:xfrm>
          </p:grpSpPr>
          <p:sp>
            <p:nvSpPr>
              <p:cNvPr id="77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78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69" name="Прямая соединительная линия 16"/>
            <p:cNvCxnSpPr>
              <a:cxnSpLocks/>
              <a:stCxn id="71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1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가능 충전소 추천</a:t>
              </a:r>
              <a:endParaRPr lang="en-US" sz="2800" b="1" dirty="0">
                <a:solidFill>
                  <a:srgbClr val="A1D4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029258" y="2014542"/>
              <a:ext cx="2879314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사용 현황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추출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30415" y="2079516"/>
              <a:ext cx="2823209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시간을 기준으로 충전 이력을 추출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지역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날짜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요일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 유무로 정리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436027" y="3535846"/>
              <a:ext cx="2457725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추출한 데이터 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전처리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1895" y="3612974"/>
              <a:ext cx="3222357" cy="4517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전처리를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통해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종속 변수는 충전기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),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날짜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), </a:t>
              </a:r>
            </a:p>
            <a:p>
              <a:pPr>
                <a:lnSpc>
                  <a:spcPts val="145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요일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0-6),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시간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0-23)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사용하였다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</a:t>
              </a:r>
              <a:endPara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1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9" name="그룹 48"/>
          <p:cNvGrpSpPr/>
          <p:nvPr/>
        </p:nvGrpSpPr>
        <p:grpSpPr>
          <a:xfrm>
            <a:off x="994931" y="-20538"/>
            <a:ext cx="7471669" cy="4567474"/>
            <a:chOff x="994931" y="-20538"/>
            <a:chExt cx="7471669" cy="456747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3371443"/>
              <a:ext cx="2880000" cy="1175493"/>
              <a:chOff x="2132906" y="2491604"/>
              <a:chExt cx="3630220" cy="1430637"/>
            </a:xfrm>
          </p:grpSpPr>
          <p:sp>
            <p:nvSpPr>
              <p:cNvPr id="68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9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09347" y="2055930"/>
              <a:ext cx="3023926" cy="1175493"/>
              <a:chOff x="2028734" y="2491604"/>
              <a:chExt cx="3811638" cy="1430637"/>
            </a:xfrm>
          </p:grpSpPr>
          <p:sp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28734" y="2500997"/>
                <a:ext cx="3811638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28734" y="2491604"/>
                <a:ext cx="3811638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69561" y="757826"/>
              <a:ext cx="2972107" cy="1175493"/>
              <a:chOff x="2074857" y="2491604"/>
              <a:chExt cx="3746319" cy="1430637"/>
            </a:xfrm>
          </p:grpSpPr>
          <p:sp>
            <p:nvSpPr>
              <p:cNvPr id="6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74858" y="2500997"/>
                <a:ext cx="3746318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74857" y="2491604"/>
                <a:ext cx="3746317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53" name="Прямая соединительная линия 13"/>
            <p:cNvCxnSpPr>
              <a:cxnSpLocks/>
              <a:stCxn id="30" idx="0"/>
              <a:endCxn id="55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5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6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994931" y="1070738"/>
              <a:ext cx="3121367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여러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 모델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이용한 학습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77293" y="1125501"/>
              <a:ext cx="3089307" cy="42934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로지스틱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회귀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SVC,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결정 트리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랜덤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포레스트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</a:t>
              </a:r>
              <a:b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</a:b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GBM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총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개의 모델로 학습 및 결과 확인 </a:t>
              </a:r>
              <a:endPara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148064" y="2366678"/>
              <a:ext cx="3137398" cy="482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선발된 모델로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여부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예측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03458" y="3686049"/>
              <a:ext cx="1704313" cy="482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도출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377293" y="3813937"/>
              <a:ext cx="2989921" cy="25096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테스트 데이터 입력 시 최적의 충전소 예측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28943" y="2233198"/>
              <a:ext cx="3121367" cy="9130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정확도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LR(90%) = SVM &gt; GBM &gt; RF &gt;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(85%)</a:t>
              </a:r>
            </a:p>
            <a:p>
              <a:pPr algn="ctr">
                <a:lnSpc>
                  <a:spcPts val="1600"/>
                </a:lnSpc>
              </a:pPr>
              <a:r>
                <a:rPr lang="ko-KR" altLang="en-US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정밀도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: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(89%)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 RF &gt; GBM &gt; SVM = LR(0%)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정확도는 비슷하지만 </a:t>
              </a:r>
              <a:r>
                <a:rPr lang="ko-KR" altLang="en-US" sz="1000" u="sng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정밀도의 차이가 심해</a:t>
              </a:r>
              <a:endParaRPr lang="en-US" altLang="ko-KR" sz="10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결정 트리 모델을 선정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93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251520" y="771550"/>
            <a:ext cx="8623873" cy="4248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#06-2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7079" y="843558"/>
            <a:ext cx="8655401" cy="3816423"/>
            <a:chOff x="237079" y="555527"/>
            <a:chExt cx="8655401" cy="3816423"/>
          </a:xfrm>
        </p:grpSpPr>
        <p:grpSp>
          <p:nvGrpSpPr>
            <p:cNvPr id="30" name="그룹 29"/>
            <p:cNvGrpSpPr/>
            <p:nvPr/>
          </p:nvGrpSpPr>
          <p:grpSpPr>
            <a:xfrm>
              <a:off x="237079" y="995720"/>
              <a:ext cx="2451322" cy="1902550"/>
              <a:chOff x="251520" y="1217014"/>
              <a:chExt cx="3960440" cy="236342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605241" y="1860220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907705" y="1490886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051311" y="1250884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09295" y="2868332"/>
                <a:ext cx="305143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333431" y="2580300"/>
                <a:ext cx="276748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557567" y="2229551"/>
                <a:ext cx="270772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3" t="4754" r="7353" b="14114"/>
              <a:stretch/>
            </p:blipFill>
            <p:spPr>
              <a:xfrm>
                <a:off x="251520" y="1217014"/>
                <a:ext cx="3960440" cy="2290840"/>
              </a:xfrm>
              <a:prstGeom prst="rect">
                <a:avLst/>
              </a:prstGeom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298027" y="3214494"/>
              <a:ext cx="7234413" cy="1157456"/>
              <a:chOff x="1137961" y="2258528"/>
              <a:chExt cx="7234413" cy="160936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37961" y="2258528"/>
                <a:ext cx="6997861" cy="1609366"/>
                <a:chOff x="777921" y="1412214"/>
                <a:chExt cx="6997861" cy="1609366"/>
              </a:xfrm>
            </p:grpSpPr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6821963" y="2571750"/>
                  <a:ext cx="518440" cy="30338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오각형 60"/>
                <p:cNvSpPr/>
                <p:nvPr/>
              </p:nvSpPr>
              <p:spPr>
                <a:xfrm>
                  <a:off x="777921" y="1638237"/>
                  <a:ext cx="1396245" cy="1383343"/>
                </a:xfrm>
                <a:prstGeom prst="homePlate">
                  <a:avLst>
                    <a:gd name="adj" fmla="val 270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충전소 데이터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955550" y="1412214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Analysis</a:t>
                  </a:r>
                </a:p>
              </p:txBody>
            </p:sp>
            <p:sp>
              <p:nvSpPr>
                <p:cNvPr id="69" name="갈매기형 수장 68"/>
                <p:cNvSpPr/>
                <p:nvPr/>
              </p:nvSpPr>
              <p:spPr>
                <a:xfrm>
                  <a:off x="3941643" y="1636271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충전소의 </a:t>
                  </a:r>
                  <a:endPara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과거 데이터로 통계 그래프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339926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Statistics</a:t>
                  </a:r>
                </a:p>
              </p:txBody>
            </p:sp>
            <p:sp>
              <p:nvSpPr>
                <p:cNvPr id="71" name="갈매기형 수장 70"/>
                <p:cNvSpPr/>
                <p:nvPr/>
              </p:nvSpPr>
              <p:spPr>
                <a:xfrm>
                  <a:off x="5831566" y="1635646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경도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/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위도에 따라 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를 지도 위에 표시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444208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Map</a:t>
                  </a:r>
                </a:p>
              </p:txBody>
            </p:sp>
            <p:sp>
              <p:nvSpPr>
                <p:cNvPr id="73" name="갈매기형 수장 72"/>
                <p:cNvSpPr/>
                <p:nvPr/>
              </p:nvSpPr>
              <p:spPr>
                <a:xfrm>
                  <a:off x="2069639" y="1636271"/>
                  <a:ext cx="1944216" cy="1382718"/>
                </a:xfrm>
                <a:prstGeom prst="chevron">
                  <a:avLst>
                    <a:gd name="adj" fmla="val 28792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데이터 중 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선택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611734" y="1433020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Select</a:t>
                  </a:r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7828409" y="2379458"/>
                <a:ext cx="543965" cy="1488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251520" y="555527"/>
              <a:ext cx="2667346" cy="26642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6200000">
              <a:off x="2940418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5964754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3253478" y="557390"/>
              <a:ext cx="2700874" cy="2672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6300192" y="555527"/>
              <a:ext cx="2592288" cy="26739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92486" y="1245264"/>
            <a:ext cx="2451322" cy="1902550"/>
            <a:chOff x="251520" y="1217014"/>
            <a:chExt cx="3960440" cy="236342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3" t="4754" r="7353" b="14114"/>
            <a:stretch/>
          </p:blipFill>
          <p:spPr>
            <a:xfrm>
              <a:off x="251520" y="1217014"/>
              <a:ext cx="3960440" cy="2290841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605241" y="1860220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07705" y="1490886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51311" y="1250884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09295" y="2868332"/>
              <a:ext cx="305143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333431" y="2580300"/>
              <a:ext cx="276748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57567" y="2229551"/>
              <a:ext cx="270772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984684"/>
            <a:ext cx="2152947" cy="1216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2202563"/>
            <a:ext cx="2183519" cy="1233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265578"/>
            <a:ext cx="2468759" cy="18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43" name="Rectangle 38"/>
          <p:cNvSpPr/>
          <p:nvPr/>
        </p:nvSpPr>
        <p:spPr>
          <a:xfrm>
            <a:off x="95963" y="872550"/>
            <a:ext cx="353961" cy="354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1"/>
          <p:cNvSpPr/>
          <p:nvPr/>
        </p:nvSpPr>
        <p:spPr>
          <a:xfrm>
            <a:off x="3132070" y="870462"/>
            <a:ext cx="353961" cy="3539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17714" y="1011244"/>
            <a:ext cx="2778456" cy="378722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107" name="Rechteck 38"/>
          <p:cNvSpPr/>
          <p:nvPr/>
        </p:nvSpPr>
        <p:spPr>
          <a:xfrm>
            <a:off x="3283770" y="1011243"/>
            <a:ext cx="5752727" cy="3782933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grpSp>
        <p:nvGrpSpPr>
          <p:cNvPr id="108" name="그룹 107"/>
          <p:cNvGrpSpPr/>
          <p:nvPr/>
        </p:nvGrpSpPr>
        <p:grpSpPr>
          <a:xfrm>
            <a:off x="323527" y="1608128"/>
            <a:ext cx="2596927" cy="1539685"/>
            <a:chOff x="5427753" y="2201186"/>
            <a:chExt cx="3203506" cy="1022168"/>
          </a:xfrm>
        </p:grpSpPr>
        <p:sp>
          <p:nvSpPr>
            <p:cNvPr id="109" name="object 101"/>
            <p:cNvSpPr/>
            <p:nvPr/>
          </p:nvSpPr>
          <p:spPr>
            <a:xfrm>
              <a:off x="5427753" y="2201186"/>
              <a:ext cx="3130746" cy="1022168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0" name="그림 10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281" y="2297206"/>
              <a:ext cx="355270" cy="191198"/>
            </a:xfrm>
            <a:prstGeom prst="rect">
              <a:avLst/>
            </a:prstGeom>
          </p:spPr>
        </p:pic>
        <p:sp>
          <p:nvSpPr>
            <p:cNvPr id="111" name="object 102"/>
            <p:cNvSpPr txBox="1"/>
            <p:nvPr/>
          </p:nvSpPr>
          <p:spPr>
            <a:xfrm>
              <a:off x="6047800" y="2319608"/>
              <a:ext cx="2583459" cy="7696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전기자동차 수요가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높은 지역 중심의 적정 위치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및 규모를 우선적으로 고려한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 인프라 구축 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</p:grpSp>
      <p:sp>
        <p:nvSpPr>
          <p:cNvPr id="113" name="object 102"/>
          <p:cNvSpPr txBox="1"/>
          <p:nvPr/>
        </p:nvSpPr>
        <p:spPr>
          <a:xfrm>
            <a:off x="755576" y="3390319"/>
            <a:ext cx="2241984" cy="662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2021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서울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대구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중심으로 우선 설치 제안</a:t>
            </a:r>
            <a:endParaRPr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4529730" y="1243452"/>
            <a:ext cx="3390900" cy="752055"/>
            <a:chOff x="3844569" y="2970045"/>
            <a:chExt cx="3390900" cy="752055"/>
          </a:xfrm>
        </p:grpSpPr>
        <p:sp>
          <p:nvSpPr>
            <p:cNvPr id="115" name="object 102"/>
            <p:cNvSpPr txBox="1"/>
            <p:nvPr/>
          </p:nvSpPr>
          <p:spPr>
            <a:xfrm>
              <a:off x="4782407" y="3524610"/>
              <a:ext cx="2396448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sp>
          <p:nvSpPr>
            <p:cNvPr id="116" name="object 101"/>
            <p:cNvSpPr/>
            <p:nvPr/>
          </p:nvSpPr>
          <p:spPr>
            <a:xfrm>
              <a:off x="3844569" y="2970045"/>
              <a:ext cx="3390900" cy="549054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17" name="object 102"/>
            <p:cNvSpPr txBox="1"/>
            <p:nvPr/>
          </p:nvSpPr>
          <p:spPr>
            <a:xfrm>
              <a:off x="4184460" y="2976553"/>
              <a:ext cx="2964427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사용자가 설정한 특정 시간 및 위치를 기준으로 사용 가능한 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Best 5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충전소 추천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pic>
          <p:nvPicPr>
            <p:cNvPr id="118" name="그림 117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93" y="3034261"/>
              <a:ext cx="178875" cy="180000"/>
            </a:xfrm>
            <a:prstGeom prst="rect">
              <a:avLst/>
            </a:prstGeom>
          </p:spPr>
        </p:pic>
      </p:grpSp>
      <p:sp>
        <p:nvSpPr>
          <p:cNvPr id="121" name="object 102"/>
          <p:cNvSpPr txBox="1"/>
          <p:nvPr/>
        </p:nvSpPr>
        <p:spPr>
          <a:xfrm>
            <a:off x="5395618" y="1921068"/>
            <a:ext cx="18122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정확도 약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85%</a:t>
            </a:r>
            <a:endParaRPr sz="2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6336488" y="2591827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3352837" y="2590993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3667553" y="2438776"/>
            <a:ext cx="1021740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785810" y="3120250"/>
            <a:ext cx="1742785" cy="1546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안덕면사무소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제주영어교육도시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중문관광단지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 랜드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제주국제컨벤션센터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6019075" y="3466241"/>
            <a:ext cx="288242" cy="17901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6588224" y="3003798"/>
            <a:ext cx="2156870" cy="1523313"/>
            <a:chOff x="5431438" y="3025907"/>
            <a:chExt cx="3551446" cy="2551598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3" t="15515" r="45113" b="57212"/>
            <a:stretch/>
          </p:blipFill>
          <p:spPr>
            <a:xfrm>
              <a:off x="6897495" y="3025907"/>
              <a:ext cx="2085389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8" t="27484" r="58012" b="47331"/>
            <a:stretch/>
          </p:blipFill>
          <p:spPr>
            <a:xfrm>
              <a:off x="6361383" y="3261703"/>
              <a:ext cx="2256707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8" t="27236" r="53212" b="45356"/>
            <a:stretch/>
          </p:blipFill>
          <p:spPr>
            <a:xfrm>
              <a:off x="6178139" y="3473078"/>
              <a:ext cx="2113253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4" t="29751" r="46250" b="42928"/>
            <a:stretch/>
          </p:blipFill>
          <p:spPr>
            <a:xfrm>
              <a:off x="5825269" y="3694597"/>
              <a:ext cx="2066871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8" t="31398" r="42273" b="41575"/>
            <a:stretch/>
          </p:blipFill>
          <p:spPr>
            <a:xfrm>
              <a:off x="5431438" y="3925346"/>
              <a:ext cx="2109396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70" name="직사각형 169"/>
          <p:cNvSpPr/>
          <p:nvPr/>
        </p:nvSpPr>
        <p:spPr>
          <a:xfrm>
            <a:off x="3352839" y="2739186"/>
            <a:ext cx="2569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날짜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2020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6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일 오후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12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시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장소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제주시 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811431" y="2687013"/>
            <a:ext cx="1686305" cy="27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모두 사용가능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6665792" y="2438775"/>
            <a:ext cx="936786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현황</a:t>
            </a:r>
          </a:p>
        </p:txBody>
      </p:sp>
      <p:grpSp>
        <p:nvGrpSpPr>
          <p:cNvPr id="65" name="object 83"/>
          <p:cNvGrpSpPr/>
          <p:nvPr/>
        </p:nvGrpSpPr>
        <p:grpSpPr>
          <a:xfrm>
            <a:off x="534334" y="652585"/>
            <a:ext cx="2307048" cy="547370"/>
            <a:chOff x="977645" y="1841754"/>
            <a:chExt cx="2862580" cy="547370"/>
          </a:xfrm>
        </p:grpSpPr>
        <p:sp>
          <p:nvSpPr>
            <p:cNvPr id="82" name="object 86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2770886" y="0"/>
                  </a:moveTo>
                  <a:lnTo>
                    <a:pt x="91185" y="0"/>
                  </a:lnTo>
                  <a:lnTo>
                    <a:pt x="55694" y="7157"/>
                  </a:lnTo>
                  <a:lnTo>
                    <a:pt x="26709" y="26685"/>
                  </a:lnTo>
                  <a:lnTo>
                    <a:pt x="7166" y="55667"/>
                  </a:lnTo>
                  <a:lnTo>
                    <a:pt x="0" y="91186"/>
                  </a:lnTo>
                  <a:lnTo>
                    <a:pt x="0" y="455930"/>
                  </a:lnTo>
                  <a:lnTo>
                    <a:pt x="7166" y="491448"/>
                  </a:lnTo>
                  <a:lnTo>
                    <a:pt x="26709" y="520430"/>
                  </a:lnTo>
                  <a:lnTo>
                    <a:pt x="55694" y="539958"/>
                  </a:lnTo>
                  <a:lnTo>
                    <a:pt x="91185" y="547116"/>
                  </a:lnTo>
                  <a:lnTo>
                    <a:pt x="2770886" y="547116"/>
                  </a:lnTo>
                  <a:lnTo>
                    <a:pt x="2806404" y="539958"/>
                  </a:lnTo>
                  <a:lnTo>
                    <a:pt x="2835386" y="520430"/>
                  </a:lnTo>
                  <a:lnTo>
                    <a:pt x="2854914" y="491448"/>
                  </a:lnTo>
                  <a:lnTo>
                    <a:pt x="2862071" y="455930"/>
                  </a:lnTo>
                  <a:lnTo>
                    <a:pt x="2862071" y="91186"/>
                  </a:lnTo>
                  <a:lnTo>
                    <a:pt x="2854914" y="55667"/>
                  </a:lnTo>
                  <a:lnTo>
                    <a:pt x="2835386" y="26685"/>
                  </a:lnTo>
                  <a:lnTo>
                    <a:pt x="2806404" y="7157"/>
                  </a:lnTo>
                  <a:lnTo>
                    <a:pt x="27708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5" y="0"/>
                  </a:lnTo>
                  <a:lnTo>
                    <a:pt x="2770886" y="0"/>
                  </a:lnTo>
                  <a:lnTo>
                    <a:pt x="2806404" y="7157"/>
                  </a:lnTo>
                  <a:lnTo>
                    <a:pt x="2835386" y="26685"/>
                  </a:lnTo>
                  <a:lnTo>
                    <a:pt x="2854914" y="55667"/>
                  </a:lnTo>
                  <a:lnTo>
                    <a:pt x="2862071" y="91186"/>
                  </a:lnTo>
                  <a:lnTo>
                    <a:pt x="2862071" y="455930"/>
                  </a:lnTo>
                  <a:lnTo>
                    <a:pt x="2854914" y="491448"/>
                  </a:lnTo>
                  <a:lnTo>
                    <a:pt x="2835386" y="520430"/>
                  </a:lnTo>
                  <a:lnTo>
                    <a:pt x="2806404" y="539958"/>
                  </a:lnTo>
                  <a:lnTo>
                    <a:pt x="2770886" y="547116"/>
                  </a:lnTo>
                  <a:lnTo>
                    <a:pt x="91185" y="547116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ln w="25908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5026877" y="787144"/>
            <a:ext cx="242544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전기자동차 충전소 추천 솔루션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4015" y="787144"/>
            <a:ext cx="2147785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충전기 추가 설치 추천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378981" y="3579862"/>
            <a:ext cx="288242" cy="17902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5031285" y="2050193"/>
            <a:ext cx="255303" cy="1308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8"/>
          <p:cNvSpPr/>
          <p:nvPr/>
        </p:nvSpPr>
        <p:spPr>
          <a:xfrm>
            <a:off x="8673394" y="4569336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203598"/>
            <a:ext cx="2143125" cy="2143125"/>
          </a:xfrm>
          <a:prstGeom prst="rect">
            <a:avLst/>
          </a:prstGeom>
        </p:spPr>
      </p:pic>
      <p:sp>
        <p:nvSpPr>
          <p:cNvPr id="43" name="Rectangle 38"/>
          <p:cNvSpPr/>
          <p:nvPr/>
        </p:nvSpPr>
        <p:spPr>
          <a:xfrm>
            <a:off x="107504" y="545345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21589" y="664321"/>
            <a:ext cx="8674766" cy="4140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/>
              <a:t>http://192.168.0.49:5000/</a:t>
            </a:r>
          </a:p>
        </p:txBody>
      </p:sp>
      <p:sp>
        <p:nvSpPr>
          <p:cNvPr id="4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1733645"/>
            <a:ext cx="4622556" cy="2278265"/>
            <a:chOff x="4730126" y="1491630"/>
            <a:chExt cx="4622556" cy="227826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0479" y="1491630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사업</a:t>
              </a: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730126" y="2401743"/>
              <a:ext cx="4622556" cy="13681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국외 충전 인프라 구축 사업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하는 국내 기업에 제안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국내뿐만 아니라 해외 시장까지 적용 가능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대기업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중견기업의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전기차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사업 진출 증가</a:t>
              </a:r>
              <a:endParaRPr lang="en-US" altLang="ko-KR" sz="14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기업의 기존 기술력의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AI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특화 충전 서비스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</a:p>
            <a:p>
              <a:pPr>
                <a:spcBef>
                  <a:spcPts val="12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접목하여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시너지 효과 기대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endPara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988882" y="2523776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988882" y="3236351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01444" y="1733645"/>
            <a:ext cx="4495092" cy="1990233"/>
            <a:chOff x="4280669" y="3182088"/>
            <a:chExt cx="4495092" cy="199023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61014" y="3182088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서비스 산업</a:t>
              </a: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280669" y="3732161"/>
              <a:ext cx="4495092" cy="14401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지도나 네비게이션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 서비스 산업에 도입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이용의 편리성 향상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 서비스 산업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지표로 이용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충전소의 </a:t>
              </a:r>
              <a:r>
                <a:rPr lang="ko-KR" altLang="en-US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이용량을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기준으로 주변 인프라 설치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564271" y="4215758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4564271" y="4926809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object 84"/>
          <p:cNvSpPr/>
          <p:nvPr/>
        </p:nvSpPr>
        <p:spPr>
          <a:xfrm>
            <a:off x="2837743" y="699542"/>
            <a:ext cx="3258295" cy="67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b"/>
          <a:lstStyle/>
          <a:p>
            <a:pPr algn="ctr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A.E.I.O.U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Solution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방향성</a:t>
            </a:r>
          </a:p>
          <a:p>
            <a:endParaRPr dirty="0"/>
          </a:p>
        </p:txBody>
      </p:sp>
      <p:sp>
        <p:nvSpPr>
          <p:cNvPr id="82" name="object 86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2770886" y="0"/>
                </a:moveTo>
                <a:lnTo>
                  <a:pt x="91185" y="0"/>
                </a:lnTo>
                <a:lnTo>
                  <a:pt x="55694" y="7157"/>
                </a:lnTo>
                <a:lnTo>
                  <a:pt x="26709" y="26685"/>
                </a:lnTo>
                <a:lnTo>
                  <a:pt x="7166" y="55667"/>
                </a:lnTo>
                <a:lnTo>
                  <a:pt x="0" y="91186"/>
                </a:lnTo>
                <a:lnTo>
                  <a:pt x="0" y="455930"/>
                </a:lnTo>
                <a:lnTo>
                  <a:pt x="7166" y="491448"/>
                </a:lnTo>
                <a:lnTo>
                  <a:pt x="26709" y="520430"/>
                </a:lnTo>
                <a:lnTo>
                  <a:pt x="55694" y="539958"/>
                </a:lnTo>
                <a:lnTo>
                  <a:pt x="91185" y="547116"/>
                </a:lnTo>
                <a:lnTo>
                  <a:pt x="2770886" y="547116"/>
                </a:lnTo>
                <a:lnTo>
                  <a:pt x="2806404" y="539958"/>
                </a:lnTo>
                <a:lnTo>
                  <a:pt x="2835386" y="520430"/>
                </a:lnTo>
                <a:lnTo>
                  <a:pt x="2854914" y="491448"/>
                </a:lnTo>
                <a:lnTo>
                  <a:pt x="2862071" y="455930"/>
                </a:lnTo>
                <a:lnTo>
                  <a:pt x="2862071" y="91186"/>
                </a:lnTo>
                <a:lnTo>
                  <a:pt x="2854914" y="55667"/>
                </a:lnTo>
                <a:lnTo>
                  <a:pt x="2835386" y="26685"/>
                </a:lnTo>
                <a:lnTo>
                  <a:pt x="2806404" y="7157"/>
                </a:lnTo>
                <a:lnTo>
                  <a:pt x="2770886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7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0" y="91186"/>
                </a:moveTo>
                <a:lnTo>
                  <a:pt x="7166" y="55667"/>
                </a:lnTo>
                <a:lnTo>
                  <a:pt x="26709" y="26685"/>
                </a:lnTo>
                <a:lnTo>
                  <a:pt x="55694" y="7157"/>
                </a:lnTo>
                <a:lnTo>
                  <a:pt x="91185" y="0"/>
                </a:lnTo>
                <a:lnTo>
                  <a:pt x="2770886" y="0"/>
                </a:lnTo>
                <a:lnTo>
                  <a:pt x="2806404" y="7157"/>
                </a:lnTo>
                <a:lnTo>
                  <a:pt x="2835386" y="26685"/>
                </a:lnTo>
                <a:lnTo>
                  <a:pt x="2854914" y="55667"/>
                </a:lnTo>
                <a:lnTo>
                  <a:pt x="2862071" y="91186"/>
                </a:lnTo>
                <a:lnTo>
                  <a:pt x="2862071" y="455930"/>
                </a:lnTo>
                <a:lnTo>
                  <a:pt x="2854914" y="491448"/>
                </a:lnTo>
                <a:lnTo>
                  <a:pt x="2835386" y="520430"/>
                </a:lnTo>
                <a:lnTo>
                  <a:pt x="2806404" y="539958"/>
                </a:lnTo>
                <a:lnTo>
                  <a:pt x="2770886" y="547116"/>
                </a:lnTo>
                <a:lnTo>
                  <a:pt x="91185" y="547116"/>
                </a:lnTo>
                <a:lnTo>
                  <a:pt x="55694" y="539958"/>
                </a:lnTo>
                <a:lnTo>
                  <a:pt x="26709" y="520430"/>
                </a:lnTo>
                <a:lnTo>
                  <a:pt x="7166" y="491448"/>
                </a:lnTo>
                <a:lnTo>
                  <a:pt x="0" y="455930"/>
                </a:lnTo>
                <a:lnTo>
                  <a:pt x="0" y="91186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9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2014851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475187" y="2546298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latin typeface="Century Gothic" panose="020B0502020202020204" pitchFamily="34" charset="0"/>
              </a:rPr>
              <a:t>YOU</a:t>
            </a:r>
            <a:endParaRPr lang="de-DE" sz="4050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3995936" y="4125717"/>
            <a:ext cx="124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panose="020B0502020202020204" pitchFamily="34" charset="0"/>
              </a:rPr>
              <a:t>By</a:t>
            </a:r>
            <a:r>
              <a:rPr lang="de-DE" sz="1050" dirty="0">
                <a:latin typeface="Century Gothic" panose="020B0502020202020204" pitchFamily="34" charset="0"/>
              </a:rPr>
              <a:t> </a:t>
            </a:r>
            <a:r>
              <a:rPr lang="en-US" sz="1050" dirty="0">
                <a:latin typeface="Century Gothic" panose="020B0502020202020204" pitchFamily="34" charset="0"/>
              </a:rPr>
              <a:t>Team ; Vision</a:t>
            </a:r>
            <a:endParaRPr lang="de-DE" sz="1050" dirty="0">
              <a:latin typeface="Century Gothic" panose="020B0502020202020204" pitchFamily="34" charset="0"/>
            </a:endParaRPr>
          </a:p>
        </p:txBody>
      </p:sp>
      <p:sp>
        <p:nvSpPr>
          <p:cNvPr id="2" name="모서리가 둥근 직사각형 25">
            <a:hlinkClick r:id="rId3"/>
            <a:extLst>
              <a:ext uri="{FF2B5EF4-FFF2-40B4-BE49-F238E27FC236}">
                <a16:creationId xmlns:a16="http://schemas.microsoft.com/office/drawing/2014/main" id="{C93C27AE-2E6E-48DF-B0E3-8D1DEC3A82CB}"/>
              </a:ext>
            </a:extLst>
          </p:cNvPr>
          <p:cNvSpPr/>
          <p:nvPr/>
        </p:nvSpPr>
        <p:spPr>
          <a:xfrm>
            <a:off x="6660232" y="4273788"/>
            <a:ext cx="1957152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http://192.168.0.49:5000/</a:t>
            </a:r>
            <a:endParaRPr lang="ko-KR" altLang="en-US" sz="11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88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82452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Appendence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46548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Crawling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크롤링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216033" y="2193126"/>
            <a:ext cx="2195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 A.E.I.O.U</a:t>
            </a:r>
          </a:p>
          <a:p>
            <a:pPr algn="ctr"/>
            <a:r>
              <a:rPr lang="de-DE" sz="2100" b="1" spc="225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688593" y="2111108"/>
            <a:ext cx="167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Summery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56836-809A-40A7-AF44-3E1EB8EF9DE6}"/>
              </a:ext>
            </a:extLst>
          </p:cNvPr>
          <p:cNvSpPr txBox="1"/>
          <p:nvPr/>
        </p:nvSpPr>
        <p:spPr>
          <a:xfrm>
            <a:off x="4912627" y="3796407"/>
            <a:ext cx="159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Appendence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08A9-9B5B-446A-906B-265DE611CA49}"/>
              </a:ext>
            </a:extLst>
          </p:cNvPr>
          <p:cNvSpPr txBox="1"/>
          <p:nvPr/>
        </p:nvSpPr>
        <p:spPr>
          <a:xfrm>
            <a:off x="4780259" y="2672875"/>
            <a:ext cx="296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Flow &amp; Project process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C02EA-1AED-464E-97B4-A4D419FB5E44}"/>
              </a:ext>
            </a:extLst>
          </p:cNvPr>
          <p:cNvSpPr txBox="1"/>
          <p:nvPr/>
        </p:nvSpPr>
        <p:spPr>
          <a:xfrm>
            <a:off x="4848322" y="3232818"/>
            <a:ext cx="158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564235" y="1533972"/>
            <a:ext cx="275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background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348251" y="3259919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420259" y="3821684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6243" y="2698152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204195" y="2136385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132187" y="1574618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492227" y="987574"/>
            <a:ext cx="167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96140" y="1012851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88E47A-0C37-4AAD-878D-7FAD7A7F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4"/>
          <a:stretch/>
        </p:blipFill>
        <p:spPr>
          <a:xfrm>
            <a:off x="323528" y="1059582"/>
            <a:ext cx="5146124" cy="3804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1D2DF-1926-4EC6-B305-AB4B38BEF6CA}"/>
              </a:ext>
            </a:extLst>
          </p:cNvPr>
          <p:cNvSpPr txBox="1"/>
          <p:nvPr/>
        </p:nvSpPr>
        <p:spPr>
          <a:xfrm>
            <a:off x="5622364" y="3118818"/>
            <a:ext cx="349869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URL: </a:t>
            </a:r>
          </a:p>
          <a:p>
            <a:pPr algn="l" latinLnBrk="1"/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https://www.ev.or.kr/portal/monitor/evminfo?</a:t>
            </a:r>
            <a:r>
              <a:rPr lang="en-US" altLang="ko-KR" sz="1350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sid=ME184071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6E7AC-8826-4666-B393-8BF8A9E4EC9F}"/>
              </a:ext>
            </a:extLst>
          </p:cNvPr>
          <p:cNvSpPr/>
          <p:nvPr/>
        </p:nvSpPr>
        <p:spPr>
          <a:xfrm>
            <a:off x="3526717" y="2636085"/>
            <a:ext cx="1706137" cy="201140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D8CE4E-07D4-4C05-B0FD-66320F680B94}"/>
              </a:ext>
            </a:extLst>
          </p:cNvPr>
          <p:cNvSpPr/>
          <p:nvPr/>
        </p:nvSpPr>
        <p:spPr>
          <a:xfrm>
            <a:off x="5341577" y="3476609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37D18C-6EF0-4FFE-9953-B8927FF4D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3" t="31705" r="27711" b="18524"/>
          <a:stretch/>
        </p:blipFill>
        <p:spPr>
          <a:xfrm>
            <a:off x="218843" y="1229686"/>
            <a:ext cx="6639638" cy="3219651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81170F-11D8-4CEB-B267-F7BB8460BCA8}"/>
              </a:ext>
            </a:extLst>
          </p:cNvPr>
          <p:cNvGrpSpPr/>
          <p:nvPr/>
        </p:nvGrpSpPr>
        <p:grpSpPr>
          <a:xfrm>
            <a:off x="6707458" y="627257"/>
            <a:ext cx="2007220" cy="4064620"/>
            <a:chOff x="8943277" y="836342"/>
            <a:chExt cx="2676293" cy="54194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CBDC28-0F5A-4E19-8EE7-D8CFAE30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1" t="15136" r="72288" b="1191"/>
            <a:stretch/>
          </p:blipFill>
          <p:spPr>
            <a:xfrm>
              <a:off x="8943277" y="836342"/>
              <a:ext cx="2676293" cy="54194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E877B1-F4DA-4FBA-B051-0D8B9E68F7B2}"/>
                </a:ext>
              </a:extLst>
            </p:cNvPr>
            <p:cNvSpPr/>
            <p:nvPr/>
          </p:nvSpPr>
          <p:spPr>
            <a:xfrm>
              <a:off x="8943277" y="1037415"/>
              <a:ext cx="1282391" cy="3791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5D527D-AB7A-443D-8653-2A4A2478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4" r="71281" b="28165"/>
          <a:stretch/>
        </p:blipFill>
        <p:spPr>
          <a:xfrm>
            <a:off x="2756786" y="906572"/>
            <a:ext cx="2626113" cy="2687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D64B22-62C1-4B4D-832E-814208853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4" t="15932" r="46000" b="70533"/>
          <a:stretch/>
        </p:blipFill>
        <p:spPr>
          <a:xfrm>
            <a:off x="5434652" y="1852988"/>
            <a:ext cx="3732196" cy="657488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9FA655-872C-46AC-A045-9D6A3BACADB5}"/>
              </a:ext>
            </a:extLst>
          </p:cNvPr>
          <p:cNvGrpSpPr/>
          <p:nvPr/>
        </p:nvGrpSpPr>
        <p:grpSpPr>
          <a:xfrm>
            <a:off x="4807746" y="3219651"/>
            <a:ext cx="4165333" cy="1771116"/>
            <a:chOff x="6443783" y="1682950"/>
            <a:chExt cx="5553777" cy="235290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A99318-334E-483D-A68C-71A3D5A9B48D}"/>
                </a:ext>
              </a:extLst>
            </p:cNvPr>
            <p:cNvGrpSpPr/>
            <p:nvPr/>
          </p:nvGrpSpPr>
          <p:grpSpPr>
            <a:xfrm>
              <a:off x="6443783" y="1682950"/>
              <a:ext cx="5553777" cy="2352907"/>
              <a:chOff x="6354797" y="4505092"/>
              <a:chExt cx="5553777" cy="235290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C972E1-06EC-4C15-AF5C-EFE74F7BB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868" t="50044" r="44579" b="13629"/>
              <a:stretch/>
            </p:blipFill>
            <p:spPr>
              <a:xfrm>
                <a:off x="6354797" y="4505092"/>
                <a:ext cx="5553777" cy="2352907"/>
              </a:xfrm>
              <a:prstGeom prst="rect">
                <a:avLst/>
              </a:prstGeom>
            </p:spPr>
          </p:pic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6A8FE56-01B0-4DC0-8AC9-D3CA1B3B9B3D}"/>
                  </a:ext>
                </a:extLst>
              </p:cNvPr>
              <p:cNvCxnSpPr/>
              <p:nvPr/>
            </p:nvCxnSpPr>
            <p:spPr>
              <a:xfrm>
                <a:off x="6988097" y="5040352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B1479BE-6E17-4644-9FB6-AA4F67A5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203903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CD9E73-63F8-4B38-82C9-9EC9E5320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378605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430636D-2954-4A73-B4AC-D2702B64DFEC}"/>
                  </a:ext>
                </a:extLst>
              </p:cNvPr>
              <p:cNvCxnSpPr/>
              <p:nvPr/>
            </p:nvCxnSpPr>
            <p:spPr>
              <a:xfrm>
                <a:off x="6988097" y="5988206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224FC82-C2FD-479D-ABDD-B8F9094E67D1}"/>
                  </a:ext>
                </a:extLst>
              </p:cNvPr>
              <p:cNvCxnSpPr/>
              <p:nvPr/>
            </p:nvCxnSpPr>
            <p:spPr>
              <a:xfrm>
                <a:off x="6988097" y="6765074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298ABE4-4255-4E57-8F20-0AC2CC9993B7}"/>
                </a:ext>
              </a:extLst>
            </p:cNvPr>
            <p:cNvSpPr/>
            <p:nvPr/>
          </p:nvSpPr>
          <p:spPr>
            <a:xfrm>
              <a:off x="9023668" y="1682950"/>
              <a:ext cx="1556983" cy="289932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9CA0F-6EA7-4640-9FE7-90A1773E9800}"/>
              </a:ext>
            </a:extLst>
          </p:cNvPr>
          <p:cNvSpPr/>
          <p:nvPr/>
        </p:nvSpPr>
        <p:spPr>
          <a:xfrm>
            <a:off x="2823695" y="1237785"/>
            <a:ext cx="1859818" cy="169777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AE2833-36DC-4C22-A83B-CA1D6BB06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97" r="71281" b="27096"/>
          <a:stretch/>
        </p:blipFill>
        <p:spPr>
          <a:xfrm>
            <a:off x="145831" y="967930"/>
            <a:ext cx="2626112" cy="27643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54EFB9-3EDB-4140-9956-C8C66EC13015}"/>
              </a:ext>
            </a:extLst>
          </p:cNvPr>
          <p:cNvSpPr/>
          <p:nvPr/>
        </p:nvSpPr>
        <p:spPr>
          <a:xfrm>
            <a:off x="141127" y="1631184"/>
            <a:ext cx="1859818" cy="718937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A40537-04C8-4B3D-BDE8-DBF48C31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 t="16229" r="44579" b="50193"/>
          <a:stretch/>
        </p:blipFill>
        <p:spPr>
          <a:xfrm>
            <a:off x="317528" y="3359636"/>
            <a:ext cx="4165333" cy="1631130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0E7F3C-18B3-462E-8864-739441E315F5}"/>
              </a:ext>
            </a:extLst>
          </p:cNvPr>
          <p:cNvSpPr/>
          <p:nvPr/>
        </p:nvSpPr>
        <p:spPr>
          <a:xfrm>
            <a:off x="752708" y="2718110"/>
            <a:ext cx="293161" cy="284356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509E670-A724-4399-960D-59A30BFA9F9F}"/>
              </a:ext>
            </a:extLst>
          </p:cNvPr>
          <p:cNvSpPr/>
          <p:nvPr/>
        </p:nvSpPr>
        <p:spPr>
          <a:xfrm rot="2868377">
            <a:off x="4708778" y="3005082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6A1597-7435-4938-9144-36A84F2DAEE4}"/>
              </a:ext>
            </a:extLst>
          </p:cNvPr>
          <p:cNvSpPr/>
          <p:nvPr/>
        </p:nvSpPr>
        <p:spPr>
          <a:xfrm>
            <a:off x="225812" y="1761893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F42E7-D5EA-471D-ADC0-4645100D8569}"/>
              </a:ext>
            </a:extLst>
          </p:cNvPr>
          <p:cNvSpPr/>
          <p:nvPr/>
        </p:nvSpPr>
        <p:spPr>
          <a:xfrm>
            <a:off x="193517" y="2194494"/>
            <a:ext cx="1102813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63EA87-4FFF-4673-8430-464EE8CA23F9}"/>
              </a:ext>
            </a:extLst>
          </p:cNvPr>
          <p:cNvSpPr/>
          <p:nvPr/>
        </p:nvSpPr>
        <p:spPr>
          <a:xfrm>
            <a:off x="3236762" y="1287907"/>
            <a:ext cx="1318728" cy="2844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51093-5675-468E-A7BA-2E6C9C63D087}"/>
              </a:ext>
            </a:extLst>
          </p:cNvPr>
          <p:cNvSpPr/>
          <p:nvPr/>
        </p:nvSpPr>
        <p:spPr>
          <a:xfrm>
            <a:off x="3214034" y="1643032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5247DA-2BA0-4271-89E1-343F6930B4F2}"/>
              </a:ext>
            </a:extLst>
          </p:cNvPr>
          <p:cNvSpPr/>
          <p:nvPr/>
        </p:nvSpPr>
        <p:spPr>
          <a:xfrm>
            <a:off x="3214035" y="1892920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865645-7B05-49A8-B7CF-C8887AC4F66E}"/>
              </a:ext>
            </a:extLst>
          </p:cNvPr>
          <p:cNvSpPr/>
          <p:nvPr/>
        </p:nvSpPr>
        <p:spPr>
          <a:xfrm>
            <a:off x="3199072" y="2131229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997AD2-2FDE-41C6-8AD3-51140941F7E9}"/>
              </a:ext>
            </a:extLst>
          </p:cNvPr>
          <p:cNvSpPr/>
          <p:nvPr/>
        </p:nvSpPr>
        <p:spPr>
          <a:xfrm>
            <a:off x="3213927" y="2705517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0D33CC-EA38-4A50-886F-EBE856CDC745}"/>
              </a:ext>
            </a:extLst>
          </p:cNvPr>
          <p:cNvCxnSpPr>
            <a:cxnSpLocks/>
          </p:cNvCxnSpPr>
          <p:nvPr/>
        </p:nvCxnSpPr>
        <p:spPr>
          <a:xfrm>
            <a:off x="776452" y="4580364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5A433DF-657D-4813-A8E1-18BB13F8DC15}"/>
              </a:ext>
            </a:extLst>
          </p:cNvPr>
          <p:cNvCxnSpPr>
            <a:cxnSpLocks/>
          </p:cNvCxnSpPr>
          <p:nvPr/>
        </p:nvCxnSpPr>
        <p:spPr>
          <a:xfrm>
            <a:off x="801619" y="4928840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DA73EB-BF99-40D1-87A5-EFA403FBD3C0}"/>
              </a:ext>
            </a:extLst>
          </p:cNvPr>
          <p:cNvSpPr txBox="1"/>
          <p:nvPr/>
        </p:nvSpPr>
        <p:spPr>
          <a:xfrm>
            <a:off x="5508104" y="1131590"/>
            <a:ext cx="33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 데이터를 이용하여 데이터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필요한 지역단위와 구단위로 파싱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B99750C-7F42-4592-ADE5-66543878E5C5}"/>
              </a:ext>
            </a:extLst>
          </p:cNvPr>
          <p:cNvCxnSpPr>
            <a:cxnSpLocks/>
          </p:cNvCxnSpPr>
          <p:nvPr/>
        </p:nvCxnSpPr>
        <p:spPr>
          <a:xfrm>
            <a:off x="5600531" y="2508284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BBC7093-C2A4-4E62-989F-45BEDAB1E62A}"/>
              </a:ext>
            </a:extLst>
          </p:cNvPr>
          <p:cNvCxnSpPr>
            <a:cxnSpLocks/>
          </p:cNvCxnSpPr>
          <p:nvPr/>
        </p:nvCxnSpPr>
        <p:spPr>
          <a:xfrm>
            <a:off x="5592167" y="2375067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9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0206D-496F-47C5-9962-5DD101E5586C}"/>
              </a:ext>
            </a:extLst>
          </p:cNvPr>
          <p:cNvSpPr txBox="1"/>
          <p:nvPr/>
        </p:nvSpPr>
        <p:spPr>
          <a:xfrm>
            <a:off x="553959" y="101375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469A7-C14A-4C3E-87F7-D20BB933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2" t="36142" r="15605" b="15114"/>
          <a:stretch/>
        </p:blipFill>
        <p:spPr>
          <a:xfrm>
            <a:off x="765208" y="1387842"/>
            <a:ext cx="7860344" cy="316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9CECF5-46EF-4B20-9048-758DE306C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62" r="71281" b="27096"/>
          <a:stretch/>
        </p:blipFill>
        <p:spPr>
          <a:xfrm>
            <a:off x="228476" y="1060041"/>
            <a:ext cx="2626112" cy="1501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78FF7-B286-49E8-89E0-6C033B881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1" r="71281" b="48720"/>
          <a:stretch/>
        </p:blipFill>
        <p:spPr>
          <a:xfrm>
            <a:off x="2854587" y="1114561"/>
            <a:ext cx="2626113" cy="29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8D8C-7854-42F5-A4FD-59592EACFD31}"/>
              </a:ext>
            </a:extLst>
          </p:cNvPr>
          <p:cNvSpPr txBox="1"/>
          <p:nvPr/>
        </p:nvSpPr>
        <p:spPr>
          <a:xfrm>
            <a:off x="555189" y="2768352"/>
            <a:ext cx="4290551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>
              <a:lnSpc>
                <a:spcPct val="150000"/>
              </a:lnSpc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충전기 데이터가 들어 있는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’table_01’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길이를 이용하여 충전기 대수 구별</a:t>
            </a: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/ 2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대이상인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예외사항들은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None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값으로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02C01-9CF9-4ABC-A3DB-8DA67D3A94E5}"/>
              </a:ext>
            </a:extLst>
          </p:cNvPr>
          <p:cNvSpPr/>
          <p:nvPr/>
        </p:nvSpPr>
        <p:spPr>
          <a:xfrm>
            <a:off x="723025" y="1344339"/>
            <a:ext cx="1105894" cy="2932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48E0B-099A-42DA-859A-80BB8E613BD2}"/>
              </a:ext>
            </a:extLst>
          </p:cNvPr>
          <p:cNvSpPr/>
          <p:nvPr/>
        </p:nvSpPr>
        <p:spPr>
          <a:xfrm>
            <a:off x="1772771" y="1793138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A8D4CA-A881-4507-B0F8-E74FABBCF19C}"/>
              </a:ext>
            </a:extLst>
          </p:cNvPr>
          <p:cNvSpPr/>
          <p:nvPr/>
        </p:nvSpPr>
        <p:spPr>
          <a:xfrm>
            <a:off x="3304481" y="1205002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6235E4-B921-4701-B459-881CD1AF80E4}"/>
              </a:ext>
            </a:extLst>
          </p:cNvPr>
          <p:cNvSpPr/>
          <p:nvPr/>
        </p:nvSpPr>
        <p:spPr>
          <a:xfrm>
            <a:off x="542234" y="1649834"/>
            <a:ext cx="180791" cy="27433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FA1147-1110-49F3-BD89-E3154304D75C}"/>
              </a:ext>
            </a:extLst>
          </p:cNvPr>
          <p:cNvGrpSpPr/>
          <p:nvPr/>
        </p:nvGrpSpPr>
        <p:grpSpPr>
          <a:xfrm>
            <a:off x="5616547" y="269436"/>
            <a:ext cx="2895749" cy="2150307"/>
            <a:chOff x="960880" y="3794752"/>
            <a:chExt cx="3860998" cy="2867076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E7E53F-D84B-4E11-841A-B5F68D78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80" y="3861334"/>
              <a:ext cx="3860998" cy="2800494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E51F10E-96CC-4843-89A1-D3205BEE1F58}"/>
                </a:ext>
              </a:extLst>
            </p:cNvPr>
            <p:cNvSpPr/>
            <p:nvPr/>
          </p:nvSpPr>
          <p:spPr>
            <a:xfrm>
              <a:off x="960880" y="3794752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BBFD6C-75BD-4DFE-9E42-01C7C1005BFC}"/>
              </a:ext>
            </a:extLst>
          </p:cNvPr>
          <p:cNvGrpSpPr/>
          <p:nvPr/>
        </p:nvGrpSpPr>
        <p:grpSpPr>
          <a:xfrm>
            <a:off x="5536036" y="1173514"/>
            <a:ext cx="3475861" cy="2548069"/>
            <a:chOff x="7205659" y="378076"/>
            <a:chExt cx="4634481" cy="3397425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FF0234F-C710-4DCE-BFC8-FCCD45C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007" y="378076"/>
              <a:ext cx="4534133" cy="3397425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3B8B959-C6F7-4414-A614-DC821991FDB8}"/>
                </a:ext>
              </a:extLst>
            </p:cNvPr>
            <p:cNvSpPr/>
            <p:nvPr/>
          </p:nvSpPr>
          <p:spPr>
            <a:xfrm>
              <a:off x="7205659" y="378076"/>
              <a:ext cx="1704958" cy="291965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6ECB3-A3E7-4041-A954-098E7C6D5EFD}"/>
              </a:ext>
            </a:extLst>
          </p:cNvPr>
          <p:cNvGrpSpPr/>
          <p:nvPr/>
        </p:nvGrpSpPr>
        <p:grpSpPr>
          <a:xfrm>
            <a:off x="5536036" y="2246629"/>
            <a:ext cx="2772105" cy="2518721"/>
            <a:chOff x="6271814" y="3102378"/>
            <a:chExt cx="3696140" cy="3358295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AA9801-41D7-4F0A-8F56-A0E00116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727" y="3139452"/>
              <a:ext cx="3448227" cy="332122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F3D7997-309D-4E81-B2DD-5DFD325AFE94}"/>
                </a:ext>
              </a:extLst>
            </p:cNvPr>
            <p:cNvSpPr/>
            <p:nvPr/>
          </p:nvSpPr>
          <p:spPr>
            <a:xfrm>
              <a:off x="6271814" y="3102378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5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54A414-ACFB-4456-AA0D-85F884425294}"/>
              </a:ext>
            </a:extLst>
          </p:cNvPr>
          <p:cNvSpPr txBox="1"/>
          <p:nvPr/>
        </p:nvSpPr>
        <p:spPr>
          <a:xfrm>
            <a:off x="971600" y="101817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6A420-F147-4FD9-9D42-C843FEF1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7" t="39173" r="15566" b="9864"/>
          <a:stretch/>
        </p:blipFill>
        <p:spPr>
          <a:xfrm>
            <a:off x="1003433" y="1318258"/>
            <a:ext cx="7623209" cy="322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B8B059-6083-4D9D-A0B2-C4013C66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8" y="1075658"/>
            <a:ext cx="5383464" cy="873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EE5ACF-3FC9-4EDB-B112-ADA9BFE73B1D}"/>
              </a:ext>
            </a:extLst>
          </p:cNvPr>
          <p:cNvSpPr/>
          <p:nvPr/>
        </p:nvSpPr>
        <p:spPr>
          <a:xfrm>
            <a:off x="871396" y="1741788"/>
            <a:ext cx="4304590" cy="20714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1AEC80-5F95-44D0-8577-510289523EED}"/>
              </a:ext>
            </a:extLst>
          </p:cNvPr>
          <p:cNvSpPr/>
          <p:nvPr/>
        </p:nvSpPr>
        <p:spPr>
          <a:xfrm>
            <a:off x="5402781" y="1741788"/>
            <a:ext cx="163087" cy="15913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56CD8-DE8D-4E0E-B6BE-735935C748B6}"/>
              </a:ext>
            </a:extLst>
          </p:cNvPr>
          <p:cNvSpPr txBox="1"/>
          <p:nvPr/>
        </p:nvSpPr>
        <p:spPr>
          <a:xfrm>
            <a:off x="5707885" y="1706859"/>
            <a:ext cx="3498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900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(15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간격으로 데이터 업데이트</a:t>
            </a:r>
            <a:endParaRPr lang="en-US" altLang="ko-KR" sz="1350" u="sng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7382B-4A06-494F-9843-7ABEE71EA4D5}"/>
              </a:ext>
            </a:extLst>
          </p:cNvPr>
          <p:cNvSpPr txBox="1"/>
          <p:nvPr/>
        </p:nvSpPr>
        <p:spPr>
          <a:xfrm>
            <a:off x="2592306" y="3159643"/>
            <a:ext cx="441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AWS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 테스트 완료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Database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데이터베이스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9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23161" y="1378733"/>
            <a:ext cx="8497679" cy="3240000"/>
            <a:chOff x="504198" y="1854935"/>
            <a:chExt cx="11330239" cy="4320000"/>
          </a:xfrm>
        </p:grpSpPr>
        <p:grpSp>
          <p:nvGrpSpPr>
            <p:cNvPr id="15" name="그룹 14"/>
            <p:cNvGrpSpPr/>
            <p:nvPr/>
          </p:nvGrpSpPr>
          <p:grpSpPr>
            <a:xfrm>
              <a:off x="504198" y="1854935"/>
              <a:ext cx="6480000" cy="4320000"/>
              <a:chOff x="556953" y="1379911"/>
              <a:chExt cx="7200000" cy="437946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1379911"/>
                <a:ext cx="7200000" cy="437946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4319376"/>
                <a:ext cx="7200000" cy="1440000"/>
              </a:xfrm>
              <a:prstGeom prst="rect">
                <a:avLst/>
              </a:prstGeom>
            </p:spPr>
          </p:pic>
          <p:sp>
            <p:nvSpPr>
              <p:cNvPr id="13" name="아래쪽 화살표 12"/>
              <p:cNvSpPr/>
              <p:nvPr/>
            </p:nvSpPr>
            <p:spPr>
              <a:xfrm>
                <a:off x="3976953" y="3694258"/>
                <a:ext cx="360000" cy="360000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600200" y="2558562"/>
                <a:ext cx="3815862" cy="75613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127812" y="1854935"/>
              <a:ext cx="4706625" cy="340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테이블 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err="1"/>
                <a:t>컬럼명과</a:t>
              </a:r>
              <a:r>
                <a:rPr lang="ko-KR" altLang="en-US" sz="1050" dirty="0"/>
                <a:t> 데이터 타입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길이 설정을 그림과 같이 설정한다</a:t>
              </a:r>
              <a:r>
                <a:rPr lang="en-US" altLang="ko-KR" sz="105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id : </a:t>
              </a:r>
              <a:r>
                <a:rPr lang="ko-KR" altLang="en-US" sz="1050" dirty="0"/>
                <a:t>충전기 인덱스 번호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sid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고유 </a:t>
              </a:r>
              <a:r>
                <a:rPr lang="en-US" altLang="ko-KR" sz="1050" dirty="0"/>
                <a:t>id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c_name</a:t>
              </a:r>
              <a:r>
                <a:rPr lang="en-US" altLang="ko-KR" sz="1050" dirty="0"/>
                <a:t> : </a:t>
              </a:r>
              <a:r>
                <a:rPr lang="ko-KR" altLang="en-US" sz="1050" dirty="0" err="1"/>
                <a:t>충전소명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typ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구분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charge : </a:t>
              </a:r>
              <a:r>
                <a:rPr lang="ko-KR" altLang="en-US" sz="1050" dirty="0"/>
                <a:t>충전기 타입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c_using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사용 현황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amount : </a:t>
              </a:r>
              <a:r>
                <a:rPr lang="ko-KR" altLang="en-US" sz="1050" dirty="0" err="1"/>
                <a:t>급속충전량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c_create_date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생성된 날짜</a:t>
              </a:r>
              <a:endParaRPr lang="en-US" altLang="ko-KR" sz="105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3161" y="1372262"/>
            <a:ext cx="8497679" cy="3295133"/>
            <a:chOff x="430880" y="1838310"/>
            <a:chExt cx="11330239" cy="4393510"/>
          </a:xfrm>
        </p:grpSpPr>
        <p:grpSp>
          <p:nvGrpSpPr>
            <p:cNvPr id="7" name="그룹 6"/>
            <p:cNvGrpSpPr/>
            <p:nvPr/>
          </p:nvGrpSpPr>
          <p:grpSpPr>
            <a:xfrm>
              <a:off x="430880" y="1838310"/>
              <a:ext cx="11330239" cy="4393510"/>
              <a:chOff x="430880" y="1838310"/>
              <a:chExt cx="11330239" cy="4393510"/>
            </a:xfrm>
          </p:grpSpPr>
          <p:pic>
            <p:nvPicPr>
              <p:cNvPr id="2" name="그림 1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880" y="1838310"/>
                <a:ext cx="6480000" cy="4320000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1369802" y="1838310"/>
                <a:ext cx="10391317" cy="4393510"/>
                <a:chOff x="1443120" y="1854935"/>
                <a:chExt cx="10391317" cy="439351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443120" y="3017582"/>
                  <a:ext cx="3434276" cy="1600143"/>
                  <a:chOff x="1600200" y="2558562"/>
                  <a:chExt cx="3815862" cy="1622169"/>
                </a:xfrm>
              </p:grpSpPr>
              <p:sp>
                <p:nvSpPr>
                  <p:cNvPr id="13" name="아래쪽 화살표 12"/>
                  <p:cNvSpPr/>
                  <p:nvPr/>
                </p:nvSpPr>
                <p:spPr>
                  <a:xfrm>
                    <a:off x="3976953" y="3820731"/>
                    <a:ext cx="360000" cy="360000"/>
                  </a:xfrm>
                  <a:prstGeom prst="downArrow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600200" y="2558562"/>
                    <a:ext cx="3815862" cy="1123525"/>
                  </a:xfrm>
                  <a:prstGeom prst="rect">
                    <a:avLst/>
                  </a:prstGeom>
                  <a:noFill/>
                  <a:ln w="28575">
                    <a:solidFill>
                      <a:srgbClr val="92D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D037491-32E2-4DD3-B019-97C2CD66DC3A}"/>
                    </a:ext>
                  </a:extLst>
                </p:cNvPr>
                <p:cNvSpPr/>
                <p:nvPr/>
              </p:nvSpPr>
              <p:spPr>
                <a:xfrm>
                  <a:off x="7127812" y="1854935"/>
                  <a:ext cx="4706625" cy="43935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2) </a:t>
                  </a:r>
                  <a:r>
                    <a:rPr lang="ko-KR" altLang="en-US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 테이블 </a:t>
                  </a:r>
                  <a:endPara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75" dirty="0" err="1"/>
                    <a:t>컬럼명과</a:t>
                  </a:r>
                  <a:r>
                    <a:rPr lang="ko-KR" altLang="en-US" sz="975" dirty="0"/>
                    <a:t> 데이터 타입</a:t>
                  </a:r>
                  <a:r>
                    <a:rPr lang="en-US" altLang="ko-KR" sz="975" dirty="0"/>
                    <a:t>, </a:t>
                  </a:r>
                  <a:r>
                    <a:rPr lang="ko-KR" altLang="en-US" sz="975" dirty="0"/>
                    <a:t>길이 설정을 그림과 같이 설정한다</a:t>
                  </a:r>
                  <a:r>
                    <a:rPr lang="en-US" altLang="ko-KR" sz="975" dirty="0"/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sid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고유 </a:t>
                  </a:r>
                  <a:r>
                    <a:rPr lang="en-US" altLang="ko-KR" sz="975" dirty="0"/>
                    <a:t>id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name : </a:t>
                  </a:r>
                  <a:r>
                    <a:rPr lang="ko-KR" altLang="en-US" sz="975" dirty="0" err="1"/>
                    <a:t>충전소명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u_time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사용가능시간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agency : </a:t>
                  </a:r>
                  <a:r>
                    <a:rPr lang="ko-KR" altLang="en-US" sz="975" dirty="0"/>
                    <a:t>운영기관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do : </a:t>
                  </a:r>
                  <a:r>
                    <a:rPr lang="ko-KR" altLang="en-US" sz="975" dirty="0"/>
                    <a:t>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city : </a:t>
                  </a:r>
                  <a:r>
                    <a:rPr lang="ko-KR" altLang="en-US" sz="975" dirty="0"/>
                    <a:t>시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gu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구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c_add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주소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phone : </a:t>
                  </a:r>
                  <a:r>
                    <a:rPr lang="ko-KR" altLang="en-US" sz="975" dirty="0"/>
                    <a:t>충전소 연락처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fee : </a:t>
                  </a:r>
                  <a:r>
                    <a:rPr lang="ko-KR" altLang="en-US" sz="975" dirty="0"/>
                    <a:t>충전소 요금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etc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참고사항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create_date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생성된 날짜</a:t>
                  </a:r>
                  <a:endParaRPr lang="en-US" altLang="ko-KR" sz="975" dirty="0"/>
                </a:p>
              </p:txBody>
            </p:sp>
          </p:grpSp>
        </p:grpSp>
        <p:pic>
          <p:nvPicPr>
            <p:cNvPr id="6" name="그림 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8310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0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1054146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715539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611560" y="627534"/>
            <a:ext cx="8008703" cy="41764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#01 </a:t>
            </a:r>
            <a:r>
              <a:rPr lang="de-DE" sz="2100" b="1" spc="225" dirty="0">
                <a:latin typeface="Century Gothic" panose="020B0502020202020204" pitchFamily="34" charset="0"/>
              </a:rPr>
              <a:t>Intro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7489"/>
              </p:ext>
            </p:extLst>
          </p:nvPr>
        </p:nvGraphicFramePr>
        <p:xfrm>
          <a:off x="1943708" y="2695837"/>
          <a:ext cx="525658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317">
                  <a:extLst>
                    <a:ext uri="{9D8B030D-6E8A-4147-A177-3AD203B41FA5}">
                      <a16:colId xmlns:a16="http://schemas.microsoft.com/office/drawing/2014/main" val="67163518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2137661408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104111432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4182280440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521714132"/>
                    </a:ext>
                  </a:extLst>
                </a:gridCol>
              </a:tblGrid>
              <a:tr h="2630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일정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01881"/>
                  </a:ext>
                </a:extLst>
              </a:tr>
              <a:tr h="263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901575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Web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Crawling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05864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38043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02308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51636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7358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169407" y="3314509"/>
            <a:ext cx="189887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40494" y="3579862"/>
            <a:ext cx="1411625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40494" y="3867894"/>
            <a:ext cx="1836204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66219" y="4131585"/>
            <a:ext cx="1792731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08335" y="4395276"/>
            <a:ext cx="1183261" cy="144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50640"/>
              </p:ext>
            </p:extLst>
          </p:nvPr>
        </p:nvGraphicFramePr>
        <p:xfrm>
          <a:off x="1943708" y="699542"/>
          <a:ext cx="5256584" cy="1996295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925908">
                  <a:extLst>
                    <a:ext uri="{9D8B030D-6E8A-4147-A177-3AD203B41FA5}">
                      <a16:colId xmlns:a16="http://schemas.microsoft.com/office/drawing/2014/main" val="768269119"/>
                    </a:ext>
                  </a:extLst>
                </a:gridCol>
                <a:gridCol w="3330676">
                  <a:extLst>
                    <a:ext uri="{9D8B030D-6E8A-4147-A177-3AD203B41FA5}">
                      <a16:colId xmlns:a16="http://schemas.microsoft.com/office/drawing/2014/main" val="3175650364"/>
                    </a:ext>
                  </a:extLst>
                </a:gridCol>
              </a:tblGrid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전기자동차 충전소 데이터를 이용한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및 충전기 예측 모델 개발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618587"/>
                  </a:ext>
                </a:extLst>
              </a:tr>
              <a:tr h="284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~ 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약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3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개월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852828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데이터는 환경부 충전소 정보를 크롤링하고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일정시간마다 정보를 저장한 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축적된 데이터의 분석을 통해 결과를 도출한다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96293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프로그램</a:t>
                      </a:r>
                      <a:endParaRPr lang="ko-KR" altLang="en-US"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AWS (Cloud), Python, Maria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DB (</a:t>
                      </a:r>
                      <a:r>
                        <a:rPr lang="en-US" altLang="ko-KR" sz="90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HeidiSQL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), HTML(Bootstrap)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883298"/>
                  </a:ext>
                </a:extLst>
              </a:tr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조직 및 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변준현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오주현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김민지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김소희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64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6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3161" y="1365793"/>
            <a:ext cx="8497679" cy="3240000"/>
            <a:chOff x="430880" y="1838310"/>
            <a:chExt cx="11330239" cy="432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1838310"/>
              <a:ext cx="6480000" cy="432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369802" y="1838310"/>
              <a:ext cx="10391317" cy="2754600"/>
              <a:chOff x="1443120" y="1854935"/>
              <a:chExt cx="10391317" cy="275460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443120" y="3017583"/>
                <a:ext cx="3434276" cy="1344137"/>
                <a:chOff x="1600200" y="2558563"/>
                <a:chExt cx="3815862" cy="1362639"/>
              </a:xfrm>
            </p:grpSpPr>
            <p:sp>
              <p:nvSpPr>
                <p:cNvPr id="13" name="아래쪽 화살표 12"/>
                <p:cNvSpPr/>
                <p:nvPr/>
              </p:nvSpPr>
              <p:spPr>
                <a:xfrm>
                  <a:off x="3976953" y="3561202"/>
                  <a:ext cx="360000" cy="360000"/>
                </a:xfrm>
                <a:prstGeom prst="downArrow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600200" y="2558563"/>
                  <a:ext cx="3815862" cy="604465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D037491-32E2-4DD3-B019-97C2CD66DC3A}"/>
                  </a:ext>
                </a:extLst>
              </p:cNvPr>
              <p:cNvSpPr/>
              <p:nvPr/>
            </p:nvSpPr>
            <p:spPr>
              <a:xfrm>
                <a:off x="7127812" y="1854935"/>
                <a:ext cx="4706625" cy="2754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3) </a:t>
                </a:r>
                <a:r>
                  <a:rPr lang="ko-KR" altLang="en-US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사용 현황 </a:t>
                </a:r>
                <a:endPara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 err="1"/>
                  <a:t>컬럼명과</a:t>
                </a:r>
                <a:r>
                  <a:rPr lang="ko-KR" altLang="en-US" sz="1050" dirty="0"/>
                  <a:t> 데이터 타입</a:t>
                </a:r>
                <a:r>
                  <a:rPr lang="en-US" altLang="ko-KR" sz="1050" dirty="0"/>
                  <a:t>, </a:t>
                </a:r>
                <a:r>
                  <a:rPr lang="ko-KR" altLang="en-US" sz="1050" dirty="0"/>
                  <a:t>길이 설정을 그림과 같이 설정한다</a:t>
                </a:r>
                <a:r>
                  <a:rPr lang="en-US" altLang="ko-KR" sz="105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id : </a:t>
                </a:r>
                <a:r>
                  <a:rPr lang="ko-KR" altLang="en-US" sz="1050" dirty="0"/>
                  <a:t>충전기  고유 </a:t>
                </a:r>
                <a:r>
                  <a:rPr lang="en-US" altLang="ko-KR" sz="1050" dirty="0"/>
                  <a:t>id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시간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시간</a:t>
                </a:r>
                <a:r>
                  <a:rPr lang="en-US" altLang="ko-KR" sz="105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use_time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공란</a:t>
                </a:r>
                <a:endParaRPr lang="en-US" altLang="ko-KR" sz="1050" dirty="0"/>
              </a:p>
            </p:txBody>
          </p:sp>
        </p:grpSp>
        <p:pic>
          <p:nvPicPr>
            <p:cNvPr id="3" name="그림 2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1781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04553" y="1126136"/>
            <a:ext cx="6734895" cy="3782235"/>
            <a:chOff x="1541658" y="1601268"/>
            <a:chExt cx="8979860" cy="50429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1639532"/>
              <a:ext cx="4706625" cy="1392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MySQL (</a:t>
              </a:r>
              <a:r>
                <a:rPr lang="en-US" altLang="ko-KR" sz="1200" b="1" dirty="0" err="1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Library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/>
                <a:t>데이터베이스에 연동시키기 위한 필요한 라이브러리를 불러온다</a:t>
              </a:r>
              <a:r>
                <a:rPr lang="en-US" altLang="ko-KR" sz="1050" dirty="0"/>
                <a:t>.</a:t>
              </a:r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1601268"/>
              <a:ext cx="3467100" cy="1400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3161820"/>
              <a:ext cx="5877045" cy="81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4140847"/>
              <a:ext cx="4158191" cy="25034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4727943"/>
              <a:ext cx="4706625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네트워크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설정</a:t>
              </a:r>
              <a:endParaRPr lang="en-US" altLang="ko-KR" sz="12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/>
                <a:t>HeidiSQL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호스트명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사용자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암호 등을 </a:t>
              </a:r>
              <a:r>
                <a:rPr lang="en-US" altLang="ko-KR" sz="1200" dirty="0"/>
                <a:t>Python</a:t>
              </a:r>
              <a:r>
                <a:rPr lang="ko-KR" altLang="en-US" sz="1200" dirty="0"/>
                <a:t>과 연결 작업을 위하여 일치시킨다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7" name="왼쪽/위쪽 화살표 6"/>
          <p:cNvSpPr/>
          <p:nvPr/>
        </p:nvSpPr>
        <p:spPr>
          <a:xfrm>
            <a:off x="4761781" y="3055840"/>
            <a:ext cx="270000" cy="270000"/>
          </a:xfrm>
          <a:prstGeom prst="lef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Python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22000" y="1004303"/>
            <a:ext cx="8100000" cy="4047851"/>
            <a:chOff x="353683" y="1209675"/>
            <a:chExt cx="10800000" cy="5397134"/>
          </a:xfrm>
        </p:grpSpPr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3" y="1209675"/>
              <a:ext cx="7200000" cy="43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83" y="4192438"/>
              <a:ext cx="7200000" cy="241437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8838747" y="4192437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" name="위로 굽은 화살표 10"/>
            <p:cNvSpPr/>
            <p:nvPr/>
          </p:nvSpPr>
          <p:spPr>
            <a:xfrm rot="16200000">
              <a:off x="7898467" y="3193138"/>
              <a:ext cx="720000" cy="720000"/>
            </a:xfrm>
            <a:prstGeom prst="bentUp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3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3249" y="1051687"/>
            <a:ext cx="8697503" cy="3930788"/>
            <a:chOff x="191958" y="1402249"/>
            <a:chExt cx="11596671" cy="5241051"/>
          </a:xfrm>
        </p:grpSpPr>
        <p:grpSp>
          <p:nvGrpSpPr>
            <p:cNvPr id="10" name="그룹 9"/>
            <p:cNvGrpSpPr/>
            <p:nvPr/>
          </p:nvGrpSpPr>
          <p:grpSpPr>
            <a:xfrm>
              <a:off x="191958" y="1402249"/>
              <a:ext cx="6117045" cy="5241051"/>
              <a:chOff x="466414" y="1162534"/>
              <a:chExt cx="6117045" cy="5241051"/>
            </a:xfrm>
          </p:grpSpPr>
          <p:pic>
            <p:nvPicPr>
              <p:cNvPr id="5" name="그림 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14" y="1162534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459" y="2803585"/>
                <a:ext cx="5400000" cy="36000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629" y="2358869"/>
              <a:ext cx="5400000" cy="428443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9473693" y="2358868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" name="왼쪽 화살표 11"/>
            <p:cNvSpPr>
              <a:spLocks/>
            </p:cNvSpPr>
            <p:nvPr/>
          </p:nvSpPr>
          <p:spPr>
            <a:xfrm>
              <a:off x="5949003" y="4663300"/>
              <a:ext cx="360000" cy="36000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3261" y="1483940"/>
            <a:ext cx="8697478" cy="3037500"/>
            <a:chOff x="207035" y="2064850"/>
            <a:chExt cx="11596637" cy="405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487727" y="2064850"/>
              <a:ext cx="4315945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+mn-ea"/>
                </a:rPr>
                <a:t>1)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ko-KR" altLang="en-US" sz="1050" dirty="0"/>
                <a:t>아마존 서버에서 실시간으로 크롤링한 데이터가 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    DB</a:t>
              </a:r>
              <a:r>
                <a:rPr lang="ko-KR" altLang="en-US" sz="1050" dirty="0"/>
                <a:t>로 저장하는 과정 수시로 에러 유무 확인 필요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2) </a:t>
              </a:r>
              <a:r>
                <a:rPr lang="ko-KR" altLang="en-US" sz="1050" dirty="0"/>
                <a:t>에러 및 개선 사항이 </a:t>
              </a:r>
              <a:r>
                <a:rPr lang="ko-KR" altLang="en-US" sz="1050" dirty="0" err="1"/>
                <a:t>있을시</a:t>
              </a:r>
              <a:r>
                <a:rPr lang="ko-KR" altLang="en-US" sz="1050" dirty="0"/>
                <a:t> 필요 부분 코드 수정  </a:t>
              </a:r>
              <a:endParaRPr lang="en-US" altLang="ko-KR" sz="1050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35" y="2064850"/>
              <a:ext cx="7200000" cy="405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52423" y="2932981"/>
              <a:ext cx="1009290" cy="3010619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139351" y="4319677"/>
              <a:ext cx="2044459" cy="2372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2403870" y="3858013"/>
              <a:ext cx="15154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/>
                <a:t>실시간 </a:t>
              </a:r>
              <a:r>
                <a:rPr lang="ko-KR" altLang="en-US" sz="1200" b="1" dirty="0" err="1"/>
                <a:t>저장중</a:t>
              </a:r>
              <a:endParaRPr lang="en-US" altLang="ko-KR" sz="12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5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Analisys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 분석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9552" y="1131590"/>
            <a:ext cx="7912530" cy="3024336"/>
            <a:chOff x="442180" y="1059581"/>
            <a:chExt cx="7912530" cy="30243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8849" b="33142"/>
            <a:stretch/>
          </p:blipFill>
          <p:spPr>
            <a:xfrm>
              <a:off x="442180" y="1059581"/>
              <a:ext cx="3841788" cy="30243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68531"/>
            <a:stretch/>
          </p:blipFill>
          <p:spPr>
            <a:xfrm>
              <a:off x="4139952" y="1059581"/>
              <a:ext cx="4214758" cy="142350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427984" y="1527654"/>
            <a:ext cx="792088" cy="180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28401" y="2898976"/>
            <a:ext cx="357662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가상의 함수를 만들어 차량 수를 예측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2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가상의 함수에 데이터를 입력하여 그 오차를 최소로 줄이는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학습을 통해 미래의 차량 데이터에 대한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예측선을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만들어낸다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768" y="2643757"/>
            <a:ext cx="1975364" cy="2160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4902" y="3301912"/>
            <a:ext cx="420054" cy="20594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2240" y="929756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전기차 </a:t>
            </a:r>
            <a:r>
              <a:rPr lang="ko-KR" altLang="en-US" sz="1200" b="1" dirty="0" err="1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</a:t>
            </a:r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32666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36707" y="1215708"/>
            <a:ext cx="2550106" cy="1516187"/>
            <a:chOff x="365710" y="1031155"/>
            <a:chExt cx="2550106" cy="1516187"/>
          </a:xfrm>
        </p:grpSpPr>
        <p:sp>
          <p:nvSpPr>
            <p:cNvPr id="22" name="직사각형 21"/>
            <p:cNvSpPr/>
            <p:nvPr/>
          </p:nvSpPr>
          <p:spPr>
            <a:xfrm>
              <a:off x="2171515" y="1031155"/>
              <a:ext cx="720080" cy="5996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8338"/>
            <a:stretch/>
          </p:blipFill>
          <p:spPr>
            <a:xfrm>
              <a:off x="375854" y="1253666"/>
              <a:ext cx="2539962" cy="129367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10" y="1031155"/>
              <a:ext cx="2251930" cy="25077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33062" y="2909186"/>
            <a:ext cx="2571477" cy="1440000"/>
            <a:chOff x="375854" y="2656094"/>
            <a:chExt cx="2571477" cy="1440000"/>
          </a:xfrm>
        </p:grpSpPr>
        <p:sp>
          <p:nvSpPr>
            <p:cNvPr id="16" name="직사각형 15"/>
            <p:cNvSpPr/>
            <p:nvPr/>
          </p:nvSpPr>
          <p:spPr>
            <a:xfrm>
              <a:off x="2339752" y="2656094"/>
              <a:ext cx="607579" cy="1440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13023"/>
            <a:stretch/>
          </p:blipFill>
          <p:spPr>
            <a:xfrm>
              <a:off x="375854" y="2656094"/>
              <a:ext cx="2299856" cy="1440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2427734"/>
            <a:ext cx="3289603" cy="11857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08826" y="2961156"/>
            <a:ext cx="360040" cy="252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14767" y="2427734"/>
            <a:ext cx="794510" cy="118570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69122" y="107257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걸린 시간 추출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0843" y="273663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시간과 분당 </a:t>
            </a:r>
            <a:r>
              <a:rPr lang="ko-KR" altLang="en-US" sz="1000" dirty="0" err="1">
                <a:solidFill>
                  <a:srgbClr val="008600"/>
                </a:solidFill>
              </a:rPr>
              <a:t>충전량</a:t>
            </a:r>
            <a:r>
              <a:rPr lang="ko-KR" altLang="en-US" sz="1000" dirty="0">
                <a:solidFill>
                  <a:srgbClr val="008600"/>
                </a:solidFill>
              </a:rPr>
              <a:t> 계산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6553" y="1265916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배달의민족 도현 OTF" panose="020B0600000101010101"/>
                <a:ea typeface="배달의민족 도현 OTF" panose="020B0600000101010101"/>
              </a:rPr>
              <a:t>DB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에 저장된 데이터 전처리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각 충전소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충전기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 현황 데이터에서 충전 시간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구한다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944" y="3656940"/>
            <a:ext cx="475803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위의 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[‘over’]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충전에 걸린 시간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(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), [‘power’]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시간에 따른 </a:t>
            </a:r>
            <a:r>
              <a:rPr lang="ko-KR" altLang="en-US" sz="10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 계산한 것이다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9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95536" y="1161029"/>
            <a:ext cx="3358122" cy="2634857"/>
            <a:chOff x="467544" y="1275606"/>
            <a:chExt cx="3358122" cy="252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77093"/>
            <a:stretch/>
          </p:blipFill>
          <p:spPr>
            <a:xfrm>
              <a:off x="2820043" y="1275606"/>
              <a:ext cx="1005623" cy="252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r="45392"/>
            <a:stretch/>
          </p:blipFill>
          <p:spPr>
            <a:xfrm>
              <a:off x="467544" y="1275606"/>
              <a:ext cx="2397343" cy="252000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2813903" y="1157695"/>
            <a:ext cx="960779" cy="17636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248147" y="1157695"/>
            <a:ext cx="0" cy="17636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1336396"/>
            <a:ext cx="4445448" cy="204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전처리한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데이터로 미래 </a:t>
            </a: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충전량과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미래 충전기 수 구하기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</a:t>
            </a:r>
            <a:r>
              <a:rPr lang="ko-KR" altLang="en-US" sz="1200" b="1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차량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충전량이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현 차량에 대한 충전량임으로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이에 예측한 미래 차량 수에 따른 미래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현차량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현재의 충전기 수가 현 차량을 충전하는데 쓰이고 있음으로 증가한 차량만큼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늘어날 충전기 수를 예측하여 충전기의 추가 설치 여부를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6" y="3217713"/>
            <a:ext cx="266429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충전기와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충전현황을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나타내는 </a:t>
            </a:r>
            <a:r>
              <a:rPr lang="en-US" altLang="ko-KR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충전을 시작하고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충전을 끝낸다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0" y="1185823"/>
            <a:ext cx="1964054" cy="1988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76" y="1158638"/>
            <a:ext cx="1973709" cy="2016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46070" y="1937914"/>
            <a:ext cx="360040" cy="484632"/>
          </a:xfrm>
          <a:prstGeom prst="rightArrow">
            <a:avLst/>
          </a:prstGeom>
          <a:solidFill>
            <a:srgbClr val="A1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84832" y="3219260"/>
            <a:ext cx="2069797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정밀도와 양을 늘리기 위해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순으로 데이터를 추가했다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1347614"/>
            <a:ext cx="288032" cy="1811309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9527" y="1329790"/>
            <a:ext cx="288032" cy="182913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48064" y="1779662"/>
            <a:ext cx="36503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위한 데이터 전처리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학습의 종속 변수는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week, day, time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이며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변수는 충전 가능 여부를 나타내는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된다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전처리하여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모두 정수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값으로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전처리를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하였다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55576" y="878098"/>
            <a:ext cx="3684197" cy="3646742"/>
            <a:chOff x="685250" y="775738"/>
            <a:chExt cx="3684197" cy="3646742"/>
          </a:xfrm>
        </p:grpSpPr>
        <p:grpSp>
          <p:nvGrpSpPr>
            <p:cNvPr id="35" name="그룹 34"/>
            <p:cNvGrpSpPr/>
            <p:nvPr/>
          </p:nvGrpSpPr>
          <p:grpSpPr>
            <a:xfrm>
              <a:off x="685250" y="775738"/>
              <a:ext cx="2948052" cy="3365401"/>
              <a:chOff x="383957" y="661842"/>
              <a:chExt cx="4053580" cy="5004262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/>
              <a:srcRect l="22288" t="12474" r="40670" b="2114"/>
              <a:stretch/>
            </p:blipFill>
            <p:spPr>
              <a:xfrm>
                <a:off x="430803" y="661842"/>
                <a:ext cx="4006734" cy="5004262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383957" y="698430"/>
                <a:ext cx="3242706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563063" y="1203598"/>
              <a:ext cx="2806384" cy="3218882"/>
              <a:chOff x="2235743" y="1166757"/>
              <a:chExt cx="4013353" cy="5201163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/>
              <a:srcRect l="20593" t="11082" r="42223" b="-46"/>
              <a:stretch/>
            </p:blipFill>
            <p:spPr>
              <a:xfrm>
                <a:off x="2235743" y="1166757"/>
                <a:ext cx="4013353" cy="5201163"/>
              </a:xfrm>
              <a:prstGeom prst="rect">
                <a:avLst/>
              </a:prstGeom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2293452" y="1192429"/>
                <a:ext cx="3578397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099015" y="1267370"/>
            <a:ext cx="3577441" cy="2852617"/>
            <a:chOff x="4728719" y="941300"/>
            <a:chExt cx="3577441" cy="285261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981604" y="941300"/>
              <a:ext cx="3071670" cy="9002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2025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년까지 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100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만대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이상의</a:t>
              </a:r>
              <a:r>
                <a:rPr lang="ko-KR" altLang="en-US" sz="1600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endPara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보급 예정</a:t>
              </a: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9" y="2942465"/>
              <a:ext cx="3577441" cy="8514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수요 늘어남에 따라</a:t>
              </a:r>
              <a:endParaRPr lang="en-US" altLang="ko-KR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충전소 증가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7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233008"/>
          <a:ext cx="8568950" cy="27068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3790">
                  <a:extLst>
                    <a:ext uri="{9D8B030D-6E8A-4147-A177-3AD203B41FA5}">
                      <a16:colId xmlns:a16="http://schemas.microsoft.com/office/drawing/2014/main" val="3263793417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97531045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992926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007458608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2812475015"/>
                    </a:ext>
                  </a:extLst>
                </a:gridCol>
              </a:tblGrid>
              <a:tr h="452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(Support Vector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Machine)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GBM (Gradient Boosting Machine)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01005"/>
                  </a:ext>
                </a:extLst>
              </a:tr>
              <a:tr h="2254206"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sklearn.linear_model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0.9330317110948072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sklearn.svm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SVC()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svc.fit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svc.predict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accuracy_score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0.9330317110948072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0.8945137360397816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0.8948262275481644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0.933683867286215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160482"/>
            <a:ext cx="3095971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4752" y="987574"/>
            <a:ext cx="18533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Decision Tree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학습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" y="1160482"/>
            <a:ext cx="3977176" cy="1201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5809" y="987574"/>
            <a:ext cx="2265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데이터와 검증 데이터 구분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845" y="2809615"/>
            <a:ext cx="5238935" cy="1469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 Tree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통한 학습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9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전처리한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종속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구분한다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Train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학습을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검증을 하여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 결과 정확도가 약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0.85%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임의의 미래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통해 충천 현황을 예측할 수 있다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5" y="2678835"/>
            <a:ext cx="1949807" cy="1741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4147" y="2474483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미래 </a:t>
            </a:r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예측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7704" y="2715766"/>
            <a:ext cx="216024" cy="170444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354460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Visualization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1855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시각화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7" t="4913" r="26341" b="7563"/>
          <a:stretch/>
        </p:blipFill>
        <p:spPr>
          <a:xfrm>
            <a:off x="4608684" y="838297"/>
            <a:ext cx="1871917" cy="2287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t="4433" r="25673" b="7113"/>
          <a:stretch/>
        </p:blipFill>
        <p:spPr>
          <a:xfrm>
            <a:off x="6658389" y="771550"/>
            <a:ext cx="1950857" cy="23843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0800000">
            <a:off x="6832317" y="1047121"/>
            <a:ext cx="359721" cy="444588"/>
          </a:xfrm>
          <a:prstGeom prst="downArrow">
            <a:avLst>
              <a:gd name="adj1" fmla="val 4131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3920" y="1181467"/>
            <a:ext cx="107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44%</a:t>
            </a:r>
            <a:r>
              <a: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608" y1="58192" x2="28608" y2="58192"/>
                        <a14:foregroundMark x1="6835" y1="59887" x2="6835" y2="59887"/>
                        <a14:foregroundMark x1="5570" y1="80791" x2="5570" y2="80791"/>
                        <a14:foregroundMark x1="4810" y1="80226" x2="4810" y2="80226"/>
                        <a14:foregroundMark x1="4810" y1="80226" x2="4810" y2="80226"/>
                        <a14:foregroundMark x1="4810" y1="81921" x2="4810" y2="81921"/>
                        <a14:foregroundMark x1="36456" y1="79096" x2="36456" y2="79096"/>
                        <a14:foregroundMark x1="64304" y1="77401" x2="64304" y2="77401"/>
                        <a14:foregroundMark x1="68354" y1="56497" x2="68354" y2="56497"/>
                        <a14:foregroundMark x1="88608" y1="38418" x2="88608" y2="38418"/>
                        <a14:foregroundMark x1="89367" y1="42938" x2="89367" y2="42938"/>
                        <a14:foregroundMark x1="89367" y1="40113" x2="89367" y2="40113"/>
                        <a14:foregroundMark x1="87089" y1="40113" x2="87595" y2="38983"/>
                        <a14:foregroundMark x1="88101" y1="36158" x2="88101" y2="36158"/>
                        <a14:foregroundMark x1="89620" y1="31073" x2="89620" y2="31073"/>
                        <a14:foregroundMark x1="89620" y1="35593" x2="89620" y2="37288"/>
                        <a14:foregroundMark x1="89873" y1="38418" x2="89873" y2="38418"/>
                        <a14:foregroundMark x1="89620" y1="38418" x2="89367" y2="35593"/>
                        <a14:foregroundMark x1="89114" y1="31073" x2="89114" y2="31073"/>
                        <a14:foregroundMark x1="89620" y1="29944" x2="89620" y2="29944"/>
                        <a14:foregroundMark x1="89620" y1="35593" x2="89367" y2="37288"/>
                        <a14:foregroundMark x1="89367" y1="38418" x2="89367" y2="39548"/>
                        <a14:foregroundMark x1="89367" y1="42938" x2="89367" y2="42938"/>
                        <a14:foregroundMark x1="92658" y1="19209" x2="92658" y2="19209"/>
                        <a14:foregroundMark x1="92911" y1="20904" x2="92911" y2="20904"/>
                        <a14:foregroundMark x1="92658" y1="25989" x2="93165" y2="27684"/>
                        <a14:foregroundMark x1="93165" y1="27684" x2="93165" y2="27684"/>
                        <a14:foregroundMark x1="93924" y1="29379" x2="93924" y2="29379"/>
                        <a14:foregroundMark x1="93165" y1="32768" x2="93165" y2="32768"/>
                        <a14:foregroundMark x1="93165" y1="34463" x2="93165" y2="34463"/>
                        <a14:foregroundMark x1="93165" y1="36158" x2="93165" y2="36158"/>
                        <a14:foregroundMark x1="93165" y1="39548" x2="93165" y2="39548"/>
                        <a14:foregroundMark x1="92658" y1="43503" x2="93165" y2="62147"/>
                        <a14:foregroundMark x1="92658" y1="53107" x2="93671" y2="90395"/>
                        <a14:foregroundMark x1="93924" y1="12429" x2="93671" y2="26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35" y="2296133"/>
            <a:ext cx="376290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3547"/>
            <a:ext cx="3290600" cy="28776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92822" y="852800"/>
            <a:ext cx="873578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0642" y="3939662"/>
            <a:ext cx="3640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현차량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092546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59632" y="892948"/>
            <a:ext cx="216024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619672" y="892949"/>
            <a:ext cx="346728" cy="94624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07" y="1133905"/>
            <a:ext cx="5235981" cy="21528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H="1">
            <a:off x="3923929" y="2302300"/>
            <a:ext cx="47525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1550"/>
            <a:ext cx="3290600" cy="2877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267" y="771550"/>
            <a:ext cx="437676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3707548"/>
            <a:ext cx="4098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미래필요충전기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현재필요충전기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4758997" y="3384382"/>
            <a:ext cx="3372734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값이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넘어야 충전기 추가설치가 필요한 것을 알 수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0800000">
            <a:off x="8041452" y="1172416"/>
            <a:ext cx="163754" cy="1129884"/>
          </a:xfrm>
          <a:prstGeom prst="downArrow">
            <a:avLst>
              <a:gd name="adj1" fmla="val 303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80312" y="627534"/>
            <a:ext cx="151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</a:t>
            </a:r>
            <a:r>
              <a:rPr lang="ko-KR" altLang="en-US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증가량이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0%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07854"/>
            <a:ext cx="216024" cy="2160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3339690" y="828699"/>
            <a:ext cx="192220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" y="771550"/>
            <a:ext cx="3639153" cy="2403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75" y="908920"/>
            <a:ext cx="3355065" cy="34269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748951" y="2104844"/>
            <a:ext cx="30904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목적지 주변의 충전소 중 </a:t>
            </a:r>
            <a:r>
              <a:rPr lang="ko-KR" altLang="en-US" sz="11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사용량이 적은 곳으로 분석 예측 되어 추천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충전소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csv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받아서 그래프를 그리기 위해 그룹화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7"/>
          <a:stretch/>
        </p:blipFill>
        <p:spPr>
          <a:xfrm>
            <a:off x="649619" y="3252857"/>
            <a:ext cx="3634349" cy="119712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4815676" y="2430266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66836"/>
            <a:ext cx="180000" cy="1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824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35" y="809810"/>
            <a:ext cx="3081537" cy="138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80" y="2898042"/>
            <a:ext cx="3054592" cy="14019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6" r="70394"/>
          <a:stretch/>
        </p:blipFill>
        <p:spPr>
          <a:xfrm>
            <a:off x="404967" y="1382448"/>
            <a:ext cx="1606118" cy="19324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8" y="1347614"/>
            <a:ext cx="4464496" cy="216024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980241" y="2355726"/>
            <a:ext cx="3110798" cy="92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따른 사용 횟수를 계산하여 충전소 시간대별 이용률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그래프로 표현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50979" r="71079"/>
          <a:stretch/>
        </p:blipFill>
        <p:spPr>
          <a:xfrm>
            <a:off x="1980241" y="1476541"/>
            <a:ext cx="1651753" cy="817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19" y="2499742"/>
            <a:ext cx="180000" cy="180000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>
          <a:xfrm rot="16200000">
            <a:off x="4997123" y="2378083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0864" y="670745"/>
            <a:ext cx="3379608" cy="370120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3499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5895365" y="2286336"/>
            <a:ext cx="2947603" cy="133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지역의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c_add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경도를 받아서 데이터프레임의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 컬럼에 넣어준다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50" y="2391750"/>
            <a:ext cx="180000" cy="18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043768-6BB2-4782-A515-CE2C40F75430}"/>
              </a:ext>
            </a:extLst>
          </p:cNvPr>
          <p:cNvGrpSpPr/>
          <p:nvPr/>
        </p:nvGrpSpPr>
        <p:grpSpPr>
          <a:xfrm>
            <a:off x="416263" y="866957"/>
            <a:ext cx="8311474" cy="4009049"/>
            <a:chOff x="467544" y="480323"/>
            <a:chExt cx="8311474" cy="40090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483518"/>
              <a:ext cx="3982284" cy="394486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1"/>
            <a:stretch/>
          </p:blipFill>
          <p:spPr>
            <a:xfrm>
              <a:off x="1363366" y="1429372"/>
              <a:ext cx="4374304" cy="306000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10C105-A4A7-4CF8-A08B-3169CC11B685}"/>
                </a:ext>
              </a:extLst>
            </p:cNvPr>
            <p:cNvGrpSpPr/>
            <p:nvPr/>
          </p:nvGrpSpPr>
          <p:grpSpPr>
            <a:xfrm>
              <a:off x="2783457" y="480323"/>
              <a:ext cx="5995561" cy="1228856"/>
              <a:chOff x="2783457" y="694822"/>
              <a:chExt cx="5995561" cy="122885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457" y="694823"/>
                <a:ext cx="5995561" cy="122885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702560" y="694822"/>
                <a:ext cx="1076458" cy="1228855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539552" y="1203598"/>
            <a:ext cx="1260008" cy="31492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995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908F-C936-4A6A-B985-51FE70993EB9}"/>
              </a:ext>
            </a:extLst>
          </p:cNvPr>
          <p:cNvGrpSpPr/>
          <p:nvPr/>
        </p:nvGrpSpPr>
        <p:grpSpPr>
          <a:xfrm>
            <a:off x="2123727" y="411510"/>
            <a:ext cx="4896545" cy="1003600"/>
            <a:chOff x="1979712" y="488030"/>
            <a:chExt cx="4896545" cy="100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488030"/>
              <a:ext cx="4896544" cy="100360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999387" y="662604"/>
              <a:ext cx="4876870" cy="142694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99387" y="843558"/>
              <a:ext cx="4876869" cy="576064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08" y="1491950"/>
            <a:ext cx="5105455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633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89" y="863952"/>
            <a:ext cx="3240000" cy="12757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040917" y="2378810"/>
            <a:ext cx="3707547" cy="1793938"/>
            <a:chOff x="4663665" y="842350"/>
            <a:chExt cx="3707547" cy="25803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663665" y="842350"/>
              <a:ext cx="3707547" cy="12616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한정된 충전기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부족으로 인한 전기차 사용자의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불만 토로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7" y="2729246"/>
              <a:ext cx="3577441" cy="6934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유연한 충전 인프라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3267F8-6E17-46A4-8FFD-B951B574CB4C}"/>
              </a:ext>
            </a:extLst>
          </p:cNvPr>
          <p:cNvGrpSpPr/>
          <p:nvPr/>
        </p:nvGrpSpPr>
        <p:grpSpPr>
          <a:xfrm>
            <a:off x="611558" y="915966"/>
            <a:ext cx="3960441" cy="3600000"/>
            <a:chOff x="539552" y="735091"/>
            <a:chExt cx="4763397" cy="419515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769473"/>
              <a:ext cx="4233276" cy="3366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52" y="735091"/>
              <a:ext cx="4233276" cy="31641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B75A01-984D-44CD-838B-5D2741292872}"/>
                </a:ext>
              </a:extLst>
            </p:cNvPr>
            <p:cNvGrpSpPr/>
            <p:nvPr/>
          </p:nvGrpSpPr>
          <p:grpSpPr>
            <a:xfrm>
              <a:off x="1283720" y="1244286"/>
              <a:ext cx="4019229" cy="3685961"/>
              <a:chOff x="1043675" y="1157222"/>
              <a:chExt cx="4019229" cy="36859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D1A4915-B223-404B-966E-718E6A6E5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400" t="14423" r="41338" b="17798"/>
              <a:stretch/>
            </p:blipFill>
            <p:spPr>
              <a:xfrm>
                <a:off x="1043675" y="1157222"/>
                <a:ext cx="4019229" cy="3685961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064954" y="1176772"/>
                <a:ext cx="3764974" cy="282035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Summery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259632" y="1117527"/>
            <a:ext cx="6581640" cy="1022175"/>
            <a:chOff x="1201191" y="1275606"/>
            <a:chExt cx="6477687" cy="1022175"/>
          </a:xfrm>
        </p:grpSpPr>
        <p:grpSp>
          <p:nvGrpSpPr>
            <p:cNvPr id="34" name="그룹 33"/>
            <p:cNvGrpSpPr/>
            <p:nvPr/>
          </p:nvGrpSpPr>
          <p:grpSpPr>
            <a:xfrm>
              <a:off x="1201192" y="1275606"/>
              <a:ext cx="6477686" cy="369217"/>
              <a:chOff x="1136772" y="964276"/>
              <a:chExt cx="6477686" cy="369217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2" y="964276"/>
                <a:ext cx="369217" cy="36921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579418" y="972589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충전소를 어디에 설치하는 것이 효율적인 것인가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01191" y="1928564"/>
              <a:ext cx="6477687" cy="369217"/>
              <a:chOff x="1136771" y="1267360"/>
              <a:chExt cx="6477687" cy="36921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1" y="1267360"/>
                <a:ext cx="369217" cy="369217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579418" y="1276537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시간과 장소에 제약없이 이용할 수 있는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 서비스는 무엇일까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36512" y="3104479"/>
            <a:ext cx="5846833" cy="1195463"/>
            <a:chOff x="154598" y="3178657"/>
            <a:chExt cx="5846833" cy="1195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154598" y="3435401"/>
              <a:ext cx="3185412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현재 대부분의 서비스 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단순 충전기 사용 상태 표시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OR</a:t>
              </a: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시간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요일대별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단순 통계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덧셈 기호 42"/>
            <p:cNvSpPr/>
            <p:nvPr/>
          </p:nvSpPr>
          <p:spPr>
            <a:xfrm>
              <a:off x="3117835" y="3628341"/>
              <a:ext cx="423138" cy="446227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91" y="3178657"/>
              <a:ext cx="1195463" cy="11954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3538974" y="3572740"/>
              <a:ext cx="24624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AI </a:t>
              </a:r>
              <a:r>
                <a:rPr lang="en-US" altLang="ko-KR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Technalogy</a:t>
              </a:r>
              <a:endParaRPr lang="en-US" altLang="ko-KR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46" name="object 64"/>
          <p:cNvSpPr/>
          <p:nvPr/>
        </p:nvSpPr>
        <p:spPr>
          <a:xfrm>
            <a:off x="3812145" y="2522599"/>
            <a:ext cx="1210465" cy="265175"/>
          </a:xfrm>
          <a:prstGeom prst="rect">
            <a:avLst/>
          </a:prstGeom>
          <a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5580112" y="3599588"/>
            <a:ext cx="360040" cy="340314"/>
            <a:chOff x="5580112" y="3599588"/>
            <a:chExt cx="360040" cy="340314"/>
          </a:xfrm>
        </p:grpSpPr>
        <p:sp>
          <p:nvSpPr>
            <p:cNvPr id="47" name="직사각형 46"/>
            <p:cNvSpPr/>
            <p:nvPr/>
          </p:nvSpPr>
          <p:spPr>
            <a:xfrm>
              <a:off x="5580112" y="3599588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80112" y="3813522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043405" y="3163601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인공지능 기반</a:t>
            </a:r>
            <a:endParaRPr lang="en-US" altLang="ko-KR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전기차 충전소 추천 시스템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Project Flow</a:t>
            </a:r>
          </a:p>
        </p:txBody>
      </p:sp>
      <p:sp>
        <p:nvSpPr>
          <p:cNvPr id="71" name="Rechteck 10"/>
          <p:cNvSpPr/>
          <p:nvPr/>
        </p:nvSpPr>
        <p:spPr>
          <a:xfrm>
            <a:off x="251520" y="1203598"/>
            <a:ext cx="862387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3" name="그룹 22"/>
          <p:cNvGrpSpPr/>
          <p:nvPr/>
        </p:nvGrpSpPr>
        <p:grpSpPr>
          <a:xfrm>
            <a:off x="1043608" y="627534"/>
            <a:ext cx="7128792" cy="3702423"/>
            <a:chOff x="1043608" y="457383"/>
            <a:chExt cx="7128792" cy="3702423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075628" y="2590494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2413977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189125" y="1059582"/>
              <a:ext cx="1125100" cy="1384995"/>
              <a:chOff x="1189125" y="1059582"/>
              <a:chExt cx="1125100" cy="138499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265248" y="1059582"/>
                <a:ext cx="10489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Crawling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실시간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수집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전처리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cxnSp>
          <p:nvCxnSpPr>
            <p:cNvPr id="27" name="직선 연결선 26"/>
            <p:cNvCxnSpPr/>
            <p:nvPr/>
          </p:nvCxnSpPr>
          <p:spPr>
            <a:xfrm flipV="1">
              <a:off x="3447215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08104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495037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3" y="2969279"/>
              <a:ext cx="907200" cy="9072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101" y="1351369"/>
              <a:ext cx="907200" cy="9072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1351369"/>
              <a:ext cx="907200" cy="9072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93" y="2969279"/>
              <a:ext cx="907200" cy="907200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2196078" y="2736411"/>
              <a:ext cx="1125100" cy="1152128"/>
              <a:chOff x="1189125" y="1059582"/>
              <a:chExt cx="1125100" cy="115212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265248" y="1059582"/>
                <a:ext cx="10489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테이블 구성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175968" y="1059582"/>
              <a:ext cx="1404140" cy="1152128"/>
              <a:chOff x="1444271" y="1059582"/>
              <a:chExt cx="1404140" cy="115212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482280" y="1059582"/>
                <a:ext cx="1366131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충전기 데이터 분석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5148064" y="2761639"/>
              <a:ext cx="1704365" cy="923330"/>
              <a:chOff x="1093290" y="799713"/>
              <a:chExt cx="1704365" cy="92333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169413" y="799713"/>
                <a:ext cx="1628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Visualization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지역별 충전기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지도 표시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90" y="1267777"/>
                <a:ext cx="108000" cy="1080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4213976" y="1990517"/>
              <a:ext cx="1366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데이터 분석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5628" y="457383"/>
              <a:ext cx="7082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Project Flow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89956" y="1027700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043608" y="4159806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211998" y="3867894"/>
            <a:ext cx="16282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충전소 도식화  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75918"/>
            <a:ext cx="108000" cy="1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7744" y="3654192"/>
            <a:ext cx="1048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10"/>
          <p:cNvSpPr/>
          <p:nvPr/>
        </p:nvSpPr>
        <p:spPr>
          <a:xfrm>
            <a:off x="170784" y="720368"/>
            <a:ext cx="8793704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FF822B-BF59-45D8-8B4F-DDD515A26C74}"/>
              </a:ext>
            </a:extLst>
          </p:cNvPr>
          <p:cNvSpPr/>
          <p:nvPr/>
        </p:nvSpPr>
        <p:spPr>
          <a:xfrm>
            <a:off x="395536" y="1059582"/>
            <a:ext cx="6984776" cy="3600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69DD00-37DF-4F18-A210-2FFA2B0EF10B}"/>
              </a:ext>
            </a:extLst>
          </p:cNvPr>
          <p:cNvCxnSpPr/>
          <p:nvPr/>
        </p:nvCxnSpPr>
        <p:spPr>
          <a:xfrm flipH="1">
            <a:off x="1878691" y="2776210"/>
            <a:ext cx="2" cy="904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291DAD9-4EB3-4F1D-B8A4-92F5B48D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>
          <a:xfrm>
            <a:off x="827585" y="1669870"/>
            <a:ext cx="2105145" cy="105651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87CB5-F4AF-47E4-9A15-8C658DBF8C18}"/>
              </a:ext>
            </a:extLst>
          </p:cNvPr>
          <p:cNvSpPr txBox="1"/>
          <p:nvPr/>
        </p:nvSpPr>
        <p:spPr>
          <a:xfrm>
            <a:off x="773980" y="3609038"/>
            <a:ext cx="22123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ID,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 운영 현황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타입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운전상태 등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88118-2A28-4ECF-B41D-C3D4779C3840}"/>
              </a:ext>
            </a:extLst>
          </p:cNvPr>
          <p:cNvSpPr txBox="1"/>
          <p:nvPr/>
        </p:nvSpPr>
        <p:spPr>
          <a:xfrm>
            <a:off x="1351876" y="3003120"/>
            <a:ext cx="105362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15</a:t>
            </a:r>
            <a:r>
              <a:rPr lang="ko-KR" altLang="en-US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분</a:t>
            </a:r>
            <a:r>
              <a:rPr lang="ko-KR" alt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주기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B00E27-D392-4E77-AB8D-B437074C050C}"/>
              </a:ext>
            </a:extLst>
          </p:cNvPr>
          <p:cNvSpPr txBox="1"/>
          <p:nvPr/>
        </p:nvSpPr>
        <p:spPr>
          <a:xfrm>
            <a:off x="638958" y="1327423"/>
            <a:ext cx="1709249" cy="334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환경부</a:t>
            </a:r>
            <a:r>
              <a:rPr lang="en-US" altLang="ko-KR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(WWW.EV.OR.KR)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068289" y="2132909"/>
            <a:ext cx="360040" cy="13043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48A954-808D-4095-990F-D8068566C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2186382"/>
            <a:ext cx="461124" cy="54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563888" y="1289465"/>
            <a:ext cx="1876062" cy="3131265"/>
            <a:chOff x="4751851" y="1431255"/>
            <a:chExt cx="2501416" cy="4175020"/>
          </a:xfrm>
        </p:grpSpPr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B6B626A4-75EE-4E07-9F08-CF8FB07B6DEE}"/>
                </a:ext>
              </a:extLst>
            </p:cNvPr>
            <p:cNvSpPr/>
            <p:nvPr/>
          </p:nvSpPr>
          <p:spPr>
            <a:xfrm>
              <a:off x="4751851" y="1431255"/>
              <a:ext cx="2501416" cy="4175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8" y="1578235"/>
              <a:ext cx="222271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281" y="3265466"/>
              <a:ext cx="2222400" cy="99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7" y="4509683"/>
              <a:ext cx="2222400" cy="77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96880" y="2966776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9864" y="4214191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9936" y="5267722"/>
              <a:ext cx="100283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사용현황</a:t>
              </a:r>
              <a:r>
                <a:rPr lang="en-US" altLang="ko-KR" sz="9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3408" y="2161246"/>
            <a:ext cx="1930624" cy="1269172"/>
            <a:chOff x="5506952" y="2425720"/>
            <a:chExt cx="1930624" cy="126917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D481B5-BA56-4722-8947-33DF719FBF6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656" y="2476184"/>
              <a:ext cx="260110" cy="2601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776731" y="2425720"/>
              <a:ext cx="1617125" cy="326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HeidiSQL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Tool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506952" y="2880310"/>
              <a:ext cx="1930624" cy="814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충전소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충전기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사용현황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에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대한 테이블을 구성 후 각각의 데이터를 저장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7DA9B1-F8EA-4781-9512-53A5724C7BF8}"/>
              </a:ext>
            </a:extLst>
          </p:cNvPr>
          <p:cNvSpPr txBox="1"/>
          <p:nvPr/>
        </p:nvSpPr>
        <p:spPr>
          <a:xfrm>
            <a:off x="7498354" y="1618716"/>
            <a:ext cx="1426244" cy="13224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AWS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이용하여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약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개월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간의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실시간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데이터 수집 및 저장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492397" y="3264195"/>
            <a:ext cx="1275190" cy="729115"/>
            <a:chOff x="6721658" y="2401569"/>
            <a:chExt cx="2217642" cy="1382151"/>
          </a:xfrm>
        </p:grpSpPr>
        <p:sp>
          <p:nvSpPr>
            <p:cNvPr id="42" name="화살표: 오른쪽 79">
              <a:extLst>
                <a:ext uri="{FF2B5EF4-FFF2-40B4-BE49-F238E27FC236}">
                  <a16:creationId xmlns:a16="http://schemas.microsoft.com/office/drawing/2014/main" id="{CE462CD3-273D-4563-BC2A-17EFF5E39790}"/>
                </a:ext>
              </a:extLst>
            </p:cNvPr>
            <p:cNvSpPr/>
            <p:nvPr/>
          </p:nvSpPr>
          <p:spPr>
            <a:xfrm>
              <a:off x="6721658" y="2994640"/>
              <a:ext cx="720080" cy="3725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A82FBE9-0AE8-4868-A5D3-8B96B722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148" y="2401569"/>
              <a:ext cx="1382152" cy="138215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84" y="1759700"/>
            <a:ext cx="180000" cy="1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2362413-CF56-4FC0-83D4-24709791BFA2}"/>
              </a:ext>
            </a:extLst>
          </p:cNvPr>
          <p:cNvGrpSpPr/>
          <p:nvPr/>
        </p:nvGrpSpPr>
        <p:grpSpPr>
          <a:xfrm>
            <a:off x="827583" y="453997"/>
            <a:ext cx="792088" cy="792088"/>
            <a:chOff x="1259632" y="298092"/>
            <a:chExt cx="792088" cy="792088"/>
          </a:xfrm>
          <a:noFill/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09243D-A7CD-4B01-8E15-3D02ABC9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8092"/>
              <a:ext cx="792088" cy="79208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301DFC-7136-46FC-940E-2ECA64E9139C}"/>
                </a:ext>
              </a:extLst>
            </p:cNvPr>
            <p:cNvSpPr txBox="1"/>
            <p:nvPr/>
          </p:nvSpPr>
          <p:spPr>
            <a:xfrm>
              <a:off x="1331640" y="576832"/>
              <a:ext cx="64807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AWS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#05-1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9" name="그룹 28"/>
          <p:cNvGrpSpPr/>
          <p:nvPr/>
        </p:nvGrpSpPr>
        <p:grpSpPr>
          <a:xfrm>
            <a:off x="1043608" y="715307"/>
            <a:ext cx="7638547" cy="4428193"/>
            <a:chOff x="1043608" y="715307"/>
            <a:chExt cx="7638547" cy="4428193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156703" y="3238630"/>
              <a:ext cx="2943690" cy="1175493"/>
              <a:chOff x="2034152" y="2491604"/>
              <a:chExt cx="3827729" cy="1430636"/>
            </a:xfrm>
          </p:grpSpPr>
          <p:sp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034152" y="2500996"/>
                <a:ext cx="382772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 dirty="0"/>
              </a:p>
            </p:txBody>
          </p:sp>
          <p:sp>
            <p:nvSpPr>
              <p:cNvPr id="4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034152" y="2491604"/>
                <a:ext cx="382772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8625" y="1702815"/>
              <a:ext cx="2791796" cy="1175493"/>
              <a:chOff x="2132906" y="2491604"/>
              <a:chExt cx="3630220" cy="1430637"/>
            </a:xfrm>
          </p:grpSpPr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33" name="Прямая соединительная линия 16"/>
            <p:cNvCxnSpPr>
              <a:cxnSpLocks/>
              <a:stCxn id="35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5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41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 smtClean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</a:t>
              </a:r>
              <a:r>
                <a:rPr lang="ko-KR" altLang="en-US" sz="2800" b="1" dirty="0">
                  <a:solidFill>
                    <a:srgbClr val="A1D469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추가 설치 예측 </a:t>
              </a:r>
              <a:endParaRPr lang="en-US" sz="2800" b="1" dirty="0">
                <a:solidFill>
                  <a:srgbClr val="A1D469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72462" y="2006626"/>
              <a:ext cx="2884123" cy="560153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미래 전기 차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수를 예측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84695" y="2060229"/>
              <a:ext cx="3597460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Tensorflow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경사하강법으로 학습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 차의 과거 데이터로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 차량 수를 예측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118358" y="3545516"/>
              <a:ext cx="3020379" cy="5601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의 데이터로 </a:t>
              </a:r>
              <a:r>
                <a:rPr lang="ko-KR" altLang="en-US" sz="24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</a:t>
              </a:r>
              <a:r>
                <a:rPr lang="ko-KR" altLang="en-US" sz="2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추출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43608" y="3603760"/>
              <a:ext cx="3078087" cy="45294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Datetime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타입으로 변환해 충전 사용시간을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계산하여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산출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95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135.potx" id="{394B59D1-94A6-4D8A-B6AF-82CC66F27975}" vid="{B54D018F-351F-4D5C-8578-EA7920CF0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3135</Template>
  <TotalTime>2825</TotalTime>
  <Words>1819</Words>
  <Application>Microsoft Office PowerPoint</Application>
  <PresentationFormat>화면 슬라이드 쇼(16:9)</PresentationFormat>
  <Paragraphs>436</Paragraphs>
  <Slides>48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Bangwool</vt:lpstr>
      <vt:lpstr>HY헤드라인M</vt:lpstr>
      <vt:lpstr>맑은 고딕</vt:lpstr>
      <vt:lpstr>배달의민족 도현</vt:lpstr>
      <vt:lpstr>배달의민족 도현 OTF</vt:lpstr>
      <vt:lpstr>배달의민족 주아</vt:lpstr>
      <vt:lpstr>Arial</vt:lpstr>
      <vt:lpstr>Calibri</vt:lpstr>
      <vt:lpstr>Century Gothic</vt:lpstr>
      <vt:lpstr>Wingdings</vt:lpstr>
      <vt:lpstr>1985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전기차동차 충전소 인공지능 학습</dc:title>
  <dc:creator>pc</dc:creator>
  <cp:lastModifiedBy>pc</cp:lastModifiedBy>
  <cp:revision>203</cp:revision>
  <dcterms:created xsi:type="dcterms:W3CDTF">2020-10-21T01:37:59Z</dcterms:created>
  <dcterms:modified xsi:type="dcterms:W3CDTF">2020-11-12T01:51:28Z</dcterms:modified>
</cp:coreProperties>
</file>